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4"/>
  </p:notesMasterIdLst>
  <p:sldIdLst>
    <p:sldId id="356" r:id="rId2"/>
    <p:sldId id="389" r:id="rId3"/>
    <p:sldId id="370" r:id="rId4"/>
    <p:sldId id="361" r:id="rId5"/>
    <p:sldId id="386" r:id="rId6"/>
    <p:sldId id="377" r:id="rId7"/>
    <p:sldId id="366" r:id="rId8"/>
    <p:sldId id="388" r:id="rId9"/>
    <p:sldId id="379" r:id="rId10"/>
    <p:sldId id="380" r:id="rId11"/>
    <p:sldId id="381" r:id="rId12"/>
    <p:sldId id="382" r:id="rId13"/>
    <p:sldId id="371" r:id="rId14"/>
    <p:sldId id="387" r:id="rId15"/>
    <p:sldId id="378" r:id="rId16"/>
    <p:sldId id="367" r:id="rId17"/>
    <p:sldId id="384" r:id="rId18"/>
    <p:sldId id="383" r:id="rId19"/>
    <p:sldId id="373" r:id="rId20"/>
    <p:sldId id="369" r:id="rId21"/>
    <p:sldId id="385" r:id="rId22"/>
    <p:sldId id="368" r:id="rId23"/>
  </p:sldIdLst>
  <p:sldSz cx="12192000" cy="6858000"/>
  <p:notesSz cx="6858000" cy="9144000"/>
  <p:embeddedFontLst>
    <p:embeddedFont>
      <p:font typeface="배달의민족 주아" panose="02020603020101020101" pitchFamily="18" charset="-127"/>
      <p:regular r:id="rId25"/>
    </p:embeddedFont>
    <p:embeddedFont>
      <p:font typeface="빙그레체" panose="02030803000000000000" pitchFamily="18" charset="-127"/>
      <p:bold r:id="rId26"/>
    </p:embeddedFont>
    <p:embeddedFont>
      <p:font typeface="서울남산 장체B" panose="02020603020101020101" pitchFamily="18" charset="-127"/>
      <p:regular r:id="rId27"/>
    </p:embeddedFont>
    <p:embeddedFont>
      <p:font typeface="Rage Italic" panose="03070502040507070304" pitchFamily="66" charset="0"/>
      <p:regular r:id="rId28"/>
    </p:embeddedFont>
    <p:embeddedFont>
      <p:font typeface="맑은 고딕" panose="020B0503020000020004" pitchFamily="50" charset="-127"/>
      <p:regular r:id="rId29"/>
      <p:bold r:id="rId30"/>
    </p:embeddedFont>
    <p:embeddedFont>
      <p:font typeface="배달의민족 연성" panose="020B0600000101010101" pitchFamily="50" charset="-127"/>
      <p:regular r:id="rId3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C210A"/>
    <a:srgbClr val="553F13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660B408-B3CF-4A94-85FC-2B1E0A45F4A2}" styleName="어두운 스타일 2 - 강조 1/강조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596" autoAdjust="0"/>
    <p:restoredTop sz="94247" autoAdjust="0"/>
  </p:normalViewPr>
  <p:slideViewPr>
    <p:cSldViewPr snapToGrid="0">
      <p:cViewPr varScale="1">
        <p:scale>
          <a:sx n="101" d="100"/>
          <a:sy n="101" d="100"/>
        </p:scale>
        <p:origin x="186" y="17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cap="none" spc="0" normalizeH="0" baseline="0">
                <a:solidFill>
                  <a:schemeClr val="dk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pPr>
            <a:r>
              <a:rPr lang="ko-KR"/>
              <a:t>전세계 캐릭터 라이선스 시장 규모</a:t>
            </a:r>
            <a:r>
              <a:rPr lang="en-US"/>
              <a:t>(</a:t>
            </a:r>
            <a:r>
              <a:rPr lang="ko-KR"/>
              <a:t>백만 달러</a:t>
            </a:r>
            <a:r>
              <a:rPr lang="en-US"/>
              <a:t>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cap="none" spc="0" normalizeH="0" baseline="0">
              <a:solidFill>
                <a:schemeClr val="dk1">
                  <a:lumMod val="50000"/>
                  <a:lumOff val="50000"/>
                </a:schemeClr>
              </a:solidFill>
              <a:latin typeface="+mj-lt"/>
              <a:ea typeface="+mj-ea"/>
              <a:cs typeface="+mj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8.3400098425196856E-2"/>
          <c:y val="2.0783053602825497E-2"/>
          <c:w val="0.92872514763779523"/>
          <c:h val="0.8439361694475300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시장 규모(백만 달러)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dk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trendline>
            <c:spPr>
              <a:ln w="19050" cap="rnd">
                <a:solidFill>
                  <a:schemeClr val="accent1"/>
                </a:solidFill>
              </a:ln>
              <a:effectLst/>
            </c:spPr>
            <c:trendlineType val="linear"/>
            <c:dispRSqr val="0"/>
            <c:dispEq val="0"/>
          </c:trendline>
          <c:cat>
            <c:numRef>
              <c:f>Sheet1!$A$2:$A$5</c:f>
              <c:numCache>
                <c:formatCode>General</c:formatCode>
                <c:ptCount val="4"/>
                <c:pt idx="0">
                  <c:v>2012</c:v>
                </c:pt>
                <c:pt idx="1">
                  <c:v>2015</c:v>
                </c:pt>
                <c:pt idx="2">
                  <c:v>2019</c:v>
                </c:pt>
                <c:pt idx="3">
                  <c:v>2020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85981</c:v>
                </c:pt>
                <c:pt idx="1">
                  <c:v>96326</c:v>
                </c:pt>
                <c:pt idx="2">
                  <c:v>111775</c:v>
                </c:pt>
                <c:pt idx="3">
                  <c:v>115083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3E5-48F9-94CF-1B3FF2C1AA9E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67"/>
        <c:overlap val="-43"/>
        <c:axId val="338506112"/>
        <c:axId val="338506440"/>
      </c:barChart>
      <c:catAx>
        <c:axId val="33850611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none" spc="0" normalizeH="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338506440"/>
        <c:crosses val="autoZero"/>
        <c:auto val="1"/>
        <c:lblAlgn val="ctr"/>
        <c:lblOffset val="100"/>
        <c:noMultiLvlLbl val="0"/>
      </c:catAx>
      <c:valAx>
        <c:axId val="3385064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338506112"/>
        <c:crosses val="autoZero"/>
        <c:crossBetween val="between"/>
      </c:valAx>
      <c:spPr>
        <a:pattFill prst="ltDnDiag">
          <a:fgClr>
            <a:schemeClr val="dk1">
              <a:lumMod val="15000"/>
              <a:lumOff val="85000"/>
            </a:schemeClr>
          </a:fgClr>
          <a:bgClr>
            <a:schemeClr val="lt1"/>
          </a:bgClr>
        </a:pattFill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lt1"/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8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 cap="none" spc="0" normalizeH="0" baseline="0"/>
  </cs:categoryAxis>
  <cs:chartArea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lt1"/>
      </a:solidFill>
      <a:ln w="1587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064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plotArea>
  <cs:plotArea3D>
    <cs:lnRef idx="0"/>
    <cs:fillRef idx="0"/>
    <cs:effectRef idx="0"/>
    <cs:fontRef idx="minor">
      <a:schemeClr val="dk1"/>
    </cs:fontRef>
    <cs:spPr>
      <a:solidFill>
        <a:schemeClr val="lt1"/>
      </a:solidFill>
    </cs:spPr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dk1">
        <a:lumMod val="50000"/>
        <a:lumOff val="50000"/>
      </a:schemeClr>
    </cs:fontRef>
    <cs:defRPr sz="2128" b="1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B013F9-597C-4B7B-8485-4CCC9A0B0B8A}" type="datetimeFigureOut">
              <a:rPr lang="ko-KR" altLang="en-US" smtClean="0"/>
              <a:pPr/>
              <a:t>2019-10-19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AB6AA8-97CE-455C-A9B5-1E9D7D1AE46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81110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궁극적 이유</a:t>
            </a:r>
            <a:endParaRPr lang="en-US" altLang="ko-KR" dirty="0"/>
          </a:p>
          <a:p>
            <a:r>
              <a:rPr lang="ko-KR" altLang="en-US" dirty="0"/>
              <a:t>메이커였고 그 메이커 활동을 하면서 좀 더 많은 메이커활동이 활발하기를 바람</a:t>
            </a:r>
            <a:endParaRPr lang="en-US" altLang="ko-KR" dirty="0"/>
          </a:p>
          <a:p>
            <a:r>
              <a:rPr lang="ko-KR" altLang="en-US" dirty="0"/>
              <a:t>제품으로 돈을 벌 수 있을지</a:t>
            </a:r>
            <a:endParaRPr lang="en-US" altLang="ko-KR" dirty="0"/>
          </a:p>
          <a:p>
            <a:r>
              <a:rPr lang="ko-KR" altLang="en-US" dirty="0"/>
              <a:t>그래서 키트 제작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AB6AA8-97CE-455C-A9B5-1E9D7D1AE46A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AB6AA8-97CE-455C-A9B5-1E9D7D1AE46A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AB6AA8-97CE-455C-A9B5-1E9D7D1AE46A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AB6AA8-97CE-455C-A9B5-1E9D7D1AE46A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81111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AB6AA8-97CE-455C-A9B5-1E9D7D1AE46A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AB6AA8-97CE-455C-A9B5-1E9D7D1AE46A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AB6AA8-97CE-455C-A9B5-1E9D7D1AE46A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AB6AA8-97CE-455C-A9B5-1E9D7D1AE46A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궁극적 이유</a:t>
            </a:r>
            <a:endParaRPr lang="en-US" altLang="ko-KR" dirty="0"/>
          </a:p>
          <a:p>
            <a:r>
              <a:rPr lang="ko-KR" altLang="en-US" dirty="0"/>
              <a:t>메이커였고 그 메이커 활동을 하면서 좀 더 많은 메이커활동이 활발하기를 바람</a:t>
            </a:r>
            <a:endParaRPr lang="en-US" altLang="ko-KR" dirty="0"/>
          </a:p>
          <a:p>
            <a:r>
              <a:rPr lang="ko-KR" altLang="en-US" dirty="0"/>
              <a:t>제품으로 돈을 벌 수 있을지</a:t>
            </a:r>
            <a:endParaRPr lang="en-US" altLang="ko-KR" dirty="0"/>
          </a:p>
          <a:p>
            <a:r>
              <a:rPr lang="ko-KR" altLang="en-US" dirty="0"/>
              <a:t>그래서 키트 제작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AB6AA8-97CE-455C-A9B5-1E9D7D1AE46A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B6AA8-97CE-455C-A9B5-1E9D7D1AE46A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61542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AB6AA8-97CE-455C-A9B5-1E9D7D1AE46A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AB6AA8-97CE-455C-A9B5-1E9D7D1AE46A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AB6AA8-97CE-455C-A9B5-1E9D7D1AE46A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AB6AA8-97CE-455C-A9B5-1E9D7D1AE46A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AB6AA8-97CE-455C-A9B5-1E9D7D1AE46A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AB6AA8-97CE-455C-A9B5-1E9D7D1AE46A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AB6AA8-97CE-455C-A9B5-1E9D7D1AE46A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AB6AA8-97CE-455C-A9B5-1E9D7D1AE46A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4CFD45-5EE4-494C-A08B-3587A7B303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B6CEC15-3D33-4024-95B6-5E47961226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05B4F70-B63F-4D15-917B-0CD951412A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03205-0D05-43EE-A89A-0E125A644FB5}" type="datetimeFigureOut">
              <a:rPr lang="ko-KR" altLang="en-US" smtClean="0"/>
              <a:pPr/>
              <a:t>2019-10-19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266AFBE-600D-467C-B867-986F2E84C5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2D0175C-EDA1-42BC-B0BD-FBD2110E80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C3FC-54CA-437D-879D-86AD8EDFC35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85112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961BE2-2172-45CB-ACD2-EC245598CF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8A75A69-3FC4-4506-9C9D-AEF723B537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EC4A8D-977E-4D66-8780-359251F58A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03205-0D05-43EE-A89A-0E125A644FB5}" type="datetimeFigureOut">
              <a:rPr lang="ko-KR" altLang="en-US" smtClean="0"/>
              <a:pPr/>
              <a:t>2019-10-19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0A4BE45-1B7E-4DB3-81F7-F0086EC600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89718F3-6667-49CD-9510-31CCEFDAB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C3FC-54CA-437D-879D-86AD8EDFC35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5420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D0D6AA0-D4A7-4CB0-87C4-2747D20511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599F30B-50C3-4059-B60D-7FCBAF6481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2F509D6-B3DA-4AF5-83E0-36460AD7E0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03205-0D05-43EE-A89A-0E125A644FB5}" type="datetimeFigureOut">
              <a:rPr lang="ko-KR" altLang="en-US" smtClean="0"/>
              <a:pPr/>
              <a:t>2019-10-19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4F11389-E66E-4CA4-922C-407EEFC926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34BE3E2-3BA7-4ACF-9F26-DAF23039E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C3FC-54CA-437D-879D-86AD8EDFC35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07681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8929FC-504A-469E-B876-10D4BB916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65C4E7E-D098-424A-BAD0-8C325313B8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5D0C0AE-C976-49B4-956A-AB140AABEC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03205-0D05-43EE-A89A-0E125A644FB5}" type="datetimeFigureOut">
              <a:rPr lang="ko-KR" altLang="en-US" smtClean="0"/>
              <a:pPr/>
              <a:t>2019-10-19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4D6BDD7-6742-4C77-B244-BC9D2EE5F8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2EA4C9F-830F-4BDE-9799-C01B4ECFDC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C3FC-54CA-437D-879D-86AD8EDFC35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61272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D63387-F204-4800-8DA7-37C8D5E9BD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EAA6151-7202-44DB-894A-01944E466B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1CE72F2-7796-4DFB-AA77-5DF03D808D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03205-0D05-43EE-A89A-0E125A644FB5}" type="datetimeFigureOut">
              <a:rPr lang="ko-KR" altLang="en-US" smtClean="0"/>
              <a:pPr/>
              <a:t>2019-10-19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74FD458-9C34-45EC-A36A-FFBDBBC057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1BC7604-E819-4D0A-B316-A1C94836A5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C3FC-54CA-437D-879D-86AD8EDFC35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91543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CBA519-4A5B-4FD1-AB9B-371F021CE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87A1A9F-6D37-4FB2-B322-7DB66B2520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1698703-36C4-4762-A765-4837739C9C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22292C4-5065-4F08-9CA5-7376504AE6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03205-0D05-43EE-A89A-0E125A644FB5}" type="datetimeFigureOut">
              <a:rPr lang="ko-KR" altLang="en-US" smtClean="0"/>
              <a:pPr/>
              <a:t>2019-10-19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D45F5A1-8363-4AFB-A7EB-59C1CFD6E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CC26011-B948-4E0D-BE59-19B6C70C95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C3FC-54CA-437D-879D-86AD8EDFC35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42355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731A4A-00AD-4C47-80DC-8A488E1F12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9E5929F-6F33-4F68-8E3F-A8A4AB3DCB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B0821D4-0D66-4C44-827B-DB5E61E81C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F4DF87C-1361-4C6C-8318-A87181E3A1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754C9C9-EDF6-46C0-877F-4BD7E159920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0BD6E56-0040-4BBA-8161-42CF03054F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03205-0D05-43EE-A89A-0E125A644FB5}" type="datetimeFigureOut">
              <a:rPr lang="ko-KR" altLang="en-US" smtClean="0"/>
              <a:pPr/>
              <a:t>2019-10-19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ACF896A-7524-4439-970B-80459B5B10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F5ECB60-7A63-44FC-B184-B60E2E14D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C3FC-54CA-437D-879D-86AD8EDFC35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38942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40C3CE-C7F4-43BD-A7EA-6F88653552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82D174C-AC89-4545-AB47-E8D159DCAF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03205-0D05-43EE-A89A-0E125A644FB5}" type="datetimeFigureOut">
              <a:rPr lang="ko-KR" altLang="en-US" smtClean="0"/>
              <a:pPr/>
              <a:t>2019-10-19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AD5B522-ADCE-4C82-9D2A-AB08303BDA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8895C9B-C3EC-4B66-85D5-054D9C8080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C3FC-54CA-437D-879D-86AD8EDFC35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12688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9E0D72B-34DA-4AF4-B3E7-616638122F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03205-0D05-43EE-A89A-0E125A644FB5}" type="datetimeFigureOut">
              <a:rPr lang="ko-KR" altLang="en-US" smtClean="0"/>
              <a:pPr/>
              <a:t>2019-10-19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5D2645F-2641-4FF0-A83F-79F3878DF7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5821A83-98DB-4D7B-A5E6-DD1C6B9F43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C3FC-54CA-437D-879D-86AD8EDFC35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86783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EAD453-1615-4A17-9342-5FCBC986C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03C7DDB-785D-4A6D-BAA2-C90904A2FE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33419C3-0122-4084-875E-1EB3FA5011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FCC6539-585B-4570-92D9-4737923FA3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03205-0D05-43EE-A89A-0E125A644FB5}" type="datetimeFigureOut">
              <a:rPr lang="ko-KR" altLang="en-US" smtClean="0"/>
              <a:pPr/>
              <a:t>2019-10-19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3FEE1B7-2284-4646-A3A6-AF5EEF6480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3B84F1A-0E89-4B79-9444-300FEDFE2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C3FC-54CA-437D-879D-86AD8EDFC35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78206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6BEC77-899A-4CB3-B463-544D35B83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F5B87B1-5371-49ED-9AFC-F1EB5CE64D7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4B124A8-E133-47AF-B5F5-A8EA182156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CD2283A-C98B-483F-83CE-AB83F95E5F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03205-0D05-43EE-A89A-0E125A644FB5}" type="datetimeFigureOut">
              <a:rPr lang="ko-KR" altLang="en-US" smtClean="0"/>
              <a:pPr/>
              <a:t>2019-10-19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3E36E81-837F-4107-ACD3-28F1E720AB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010E71F-5D03-4C31-8247-5687A8C11C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C3FC-54CA-437D-879D-86AD8EDFC35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92461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19747A5-8632-4CF3-8292-AF840779E3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E4635AF-EC89-446C-8FD0-3FC2841FC9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9DF2CF4-6BCC-419B-805A-6557CBA7C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503205-0D05-43EE-A89A-0E125A644FB5}" type="datetimeFigureOut">
              <a:rPr lang="ko-KR" altLang="en-US" smtClean="0"/>
              <a:pPr/>
              <a:t>2019-10-19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10E6956-BF6F-43E0-8DBC-4FA439765B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B371B78-28E7-4C67-99EE-B8AE5F42BF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60C3FC-54CA-437D-879D-86AD8EDFC35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00247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7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5.png"/><Relationship Id="rId10" Type="http://schemas.openxmlformats.org/officeDocument/2006/relationships/image" Target="../media/image30.png"/><Relationship Id="rId4" Type="http://schemas.openxmlformats.org/officeDocument/2006/relationships/image" Target="../media/image8.png"/><Relationship Id="rId9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7.png"/><Relationship Id="rId7" Type="http://schemas.openxmlformats.org/officeDocument/2006/relationships/image" Target="../media/image3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7.png"/><Relationship Id="rId7" Type="http://schemas.openxmlformats.org/officeDocument/2006/relationships/chart" Target="../charts/chart1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7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eg"/><Relationship Id="rId3" Type="http://schemas.openxmlformats.org/officeDocument/2006/relationships/image" Target="../media/image7.png"/><Relationship Id="rId7" Type="http://schemas.openxmlformats.org/officeDocument/2006/relationships/image" Target="../media/image34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7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jpeg"/><Relationship Id="rId3" Type="http://schemas.openxmlformats.org/officeDocument/2006/relationships/image" Target="../media/image7.png"/><Relationship Id="rId7" Type="http://schemas.openxmlformats.org/officeDocument/2006/relationships/image" Target="../media/image37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39.jpe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8.png"/><Relationship Id="rId7" Type="http://schemas.openxmlformats.org/officeDocument/2006/relationships/image" Target="../media/image4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5.png"/><Relationship Id="rId10" Type="http://schemas.openxmlformats.org/officeDocument/2006/relationships/image" Target="../media/image43.png"/><Relationship Id="rId4" Type="http://schemas.openxmlformats.org/officeDocument/2006/relationships/image" Target="../media/image4.png"/><Relationship Id="rId9" Type="http://schemas.openxmlformats.org/officeDocument/2006/relationships/image" Target="../media/image42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7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14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7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21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5.png"/><Relationship Id="rId12" Type="http://schemas.openxmlformats.org/officeDocument/2006/relationships/image" Target="../media/image20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8.png"/><Relationship Id="rId11" Type="http://schemas.openxmlformats.org/officeDocument/2006/relationships/image" Target="../media/image19.png"/><Relationship Id="rId5" Type="http://schemas.openxmlformats.org/officeDocument/2006/relationships/image" Target="../media/image7.png"/><Relationship Id="rId10" Type="http://schemas.openxmlformats.org/officeDocument/2006/relationships/image" Target="../media/image18.png"/><Relationship Id="rId4" Type="http://schemas.openxmlformats.org/officeDocument/2006/relationships/notesSlide" Target="../notesSlides/notesSlide6.xml"/><Relationship Id="rId9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15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jpeg"/><Relationship Id="rId3" Type="http://schemas.openxmlformats.org/officeDocument/2006/relationships/image" Target="../media/image7.png"/><Relationship Id="rId7" Type="http://schemas.openxmlformats.org/officeDocument/2006/relationships/image" Target="../media/image15.pn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25.png"/><Relationship Id="rId5" Type="http://schemas.openxmlformats.org/officeDocument/2006/relationships/image" Target="../media/image5.png"/><Relationship Id="rId10" Type="http://schemas.openxmlformats.org/officeDocument/2006/relationships/image" Target="../media/image24.jpeg"/><Relationship Id="rId4" Type="http://schemas.openxmlformats.org/officeDocument/2006/relationships/image" Target="../media/image8.png"/><Relationship Id="rId9" Type="http://schemas.openxmlformats.org/officeDocument/2006/relationships/image" Target="../media/image2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EBE6287D-FCD8-4AEE-A7D7-32D98C18F7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16975" y="2720155"/>
            <a:ext cx="4158049" cy="152637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66AC990-C124-4822-BCCC-F71641CB9F2D}"/>
              </a:ext>
            </a:extLst>
          </p:cNvPr>
          <p:cNvSpPr txBox="1"/>
          <p:nvPr/>
        </p:nvSpPr>
        <p:spPr>
          <a:xfrm>
            <a:off x="1139373" y="1888914"/>
            <a:ext cx="1014693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 dirty="0">
                <a:latin typeface="배달의민족 연성" pitchFamily="50" charset="-127"/>
                <a:ea typeface="배달의민족 연성" pitchFamily="50" charset="-127"/>
              </a:rPr>
              <a:t>메이커 문화를 주도할 콤마</a:t>
            </a:r>
            <a:r>
              <a:rPr lang="en-US" altLang="ko-KR" sz="6600" dirty="0">
                <a:latin typeface="배달의민족 연성" pitchFamily="50" charset="-127"/>
                <a:ea typeface="배달의민족 연성" pitchFamily="50" charset="-127"/>
              </a:rPr>
              <a:t>!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5705801-8ECE-4BC6-8D69-20D4010AC9B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35896" y="2854314"/>
            <a:ext cx="4956104" cy="400368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F7D3BDD-2E09-4460-94E5-7F3325C0B8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50515" y="154429"/>
            <a:ext cx="1390650" cy="139065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74146200-46D0-400B-943D-F2D02DC19B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150836" y="154429"/>
            <a:ext cx="1390650" cy="139065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08362573-7545-46C4-B08F-9D8EF65CA0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150836" y="5312922"/>
            <a:ext cx="1390650" cy="139065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36592496-827D-4E11-B935-E20C6251D26E}"/>
              </a:ext>
            </a:extLst>
          </p:cNvPr>
          <p:cNvSpPr txBox="1"/>
          <p:nvPr/>
        </p:nvSpPr>
        <p:spPr>
          <a:xfrm>
            <a:off x="5094861" y="3162504"/>
            <a:ext cx="20022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“COMMA”</a:t>
            </a:r>
            <a:endParaRPr lang="ko-KR" altLang="en-US" sz="360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4711B96-E216-4DDC-A7D1-423658E49402}"/>
              </a:ext>
            </a:extLst>
          </p:cNvPr>
          <p:cNvSpPr txBox="1"/>
          <p:nvPr/>
        </p:nvSpPr>
        <p:spPr>
          <a:xfrm>
            <a:off x="4213914" y="3697580"/>
            <a:ext cx="376417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해리포터 기숙사 배정 모자 </a:t>
            </a:r>
            <a:endParaRPr lang="en-US" altLang="ko-KR" sz="280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Times New Roman" panose="02020603050405020304" pitchFamily="18" charset="0"/>
            </a:endParaRPr>
          </a:p>
          <a:p>
            <a:pPr algn="ctr"/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인공지능 스피커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46EFB36-0907-4963-9E70-168121C0FE0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05400" y="4639516"/>
            <a:ext cx="1981200" cy="16192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5898F6E3-E397-4F1D-A643-0D3616D2B859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97501" y="4991791"/>
            <a:ext cx="1397000" cy="1347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4386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584AF1CD-794C-4726-8720-2AC9D3F40AA8}"/>
              </a:ext>
            </a:extLst>
          </p:cNvPr>
          <p:cNvSpPr/>
          <p:nvPr/>
        </p:nvSpPr>
        <p:spPr>
          <a:xfrm>
            <a:off x="210074" y="316354"/>
            <a:ext cx="274305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i="1" spc="-75" dirty="0">
                <a:ln>
                  <a:solidFill>
                    <a:schemeClr val="tx1">
                      <a:alpha val="5000"/>
                    </a:schemeClr>
                  </a:solidFill>
                </a:ln>
                <a:solidFill>
                  <a:srgbClr val="2C210A"/>
                </a:solidFill>
                <a:latin typeface="배달의민족 연성" pitchFamily="50" charset="-127"/>
                <a:ea typeface="배달의민족 연성" pitchFamily="50" charset="-127"/>
              </a:rPr>
              <a:t>저희 사업 궁금하시죠</a:t>
            </a:r>
            <a:r>
              <a:rPr lang="en-US" altLang="ko-KR" sz="2800" i="1" spc="-75" dirty="0">
                <a:ln>
                  <a:solidFill>
                    <a:schemeClr val="tx1">
                      <a:alpha val="5000"/>
                    </a:schemeClr>
                  </a:solidFill>
                </a:ln>
                <a:solidFill>
                  <a:srgbClr val="2C210A"/>
                </a:solidFill>
                <a:latin typeface="배달의민족 연성" pitchFamily="50" charset="-127"/>
                <a:ea typeface="배달의민족 연성" pitchFamily="50" charset="-127"/>
              </a:rPr>
              <a:t>?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46C5741-FE84-4AE1-9C94-C56407FB60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800" y="712804"/>
            <a:ext cx="3886200" cy="381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2D97B85-12F7-48D4-AF7F-C6551E6F832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89348" y="46054"/>
            <a:ext cx="1402652" cy="14097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164CBF6-8902-4693-97C1-88F0D854BC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05400" y="6388699"/>
            <a:ext cx="1981200" cy="16192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F871010-D3D3-4293-B606-4E21507B8297}"/>
              </a:ext>
            </a:extLst>
          </p:cNvPr>
          <p:cNvSpPr txBox="1"/>
          <p:nvPr/>
        </p:nvSpPr>
        <p:spPr>
          <a:xfrm>
            <a:off x="3877284" y="870555"/>
            <a:ext cx="4437433" cy="10425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7000"/>
              </a:lnSpc>
            </a:pPr>
            <a:r>
              <a:rPr lang="ko-KR" altLang="en-US" sz="7200" dirty="0">
                <a:solidFill>
                  <a:srgbClr val="000000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수익금 및 유통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73A76A64-6A04-4CED-BC57-01D4886DEA4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150836" y="5312922"/>
            <a:ext cx="1390650" cy="139065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81DCF28B-9DCD-4865-92B2-10DC41D5D1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0650515" y="5312922"/>
            <a:ext cx="1390650" cy="139065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42537D8A-C094-4F7C-9D08-B95C0B8294C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573994" y="3095539"/>
            <a:ext cx="586560" cy="116205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8977DDF-4F10-4F97-B536-EE54CAC9B74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55324" y="3138211"/>
            <a:ext cx="600075" cy="1162050"/>
          </a:xfrm>
          <a:prstGeom prst="rect">
            <a:avLst/>
          </a:prstGeom>
        </p:spPr>
      </p:pic>
      <p:sp>
        <p:nvSpPr>
          <p:cNvPr id="11266" name="AutoShape 2" descr="해리포터 마법 모자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268" name="AutoShape 4" descr="해리포터 마법 모자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aphicFrame>
        <p:nvGraphicFramePr>
          <p:cNvPr id="21" name="표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182940"/>
              </p:ext>
            </p:extLst>
          </p:nvPr>
        </p:nvGraphicFramePr>
        <p:xfrm>
          <a:off x="2072943" y="2169995"/>
          <a:ext cx="8128000" cy="3753132"/>
        </p:xfrm>
        <a:graphic>
          <a:graphicData uri="http://schemas.openxmlformats.org/drawingml/2006/table">
            <a:tbl>
              <a:tblPr firstRow="1" bandRow="1">
                <a:tableStyleId>{0660B408-B3CF-4A94-85FC-2B1E0A45F4A2}</a:tableStyleId>
              </a:tblPr>
              <a:tblGrid>
                <a:gridCol w="20486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793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382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단계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방법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382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</a:t>
                      </a:r>
                      <a:r>
                        <a:rPr lang="ko-KR" altLang="en-US" sz="20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단계</a:t>
                      </a:r>
                      <a:endParaRPr lang="en-US" altLang="ko-KR" sz="20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algn="ctr" latinLnBrk="1"/>
                      <a:r>
                        <a:rPr lang="en-US" altLang="ko-KR" sz="20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(</a:t>
                      </a:r>
                      <a:r>
                        <a:rPr lang="ko-KR" altLang="en-US" sz="20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온라인 </a:t>
                      </a:r>
                      <a:r>
                        <a:rPr lang="en-US" altLang="ko-KR" sz="20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)</a:t>
                      </a:r>
                      <a:endParaRPr lang="ko-KR" altLang="en-US" sz="20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카카오 메이커</a:t>
                      </a:r>
                      <a:r>
                        <a:rPr lang="en-US" altLang="ko-KR" sz="20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2000" dirty="0" err="1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메이커스</a:t>
                      </a:r>
                      <a:endParaRPr lang="ko-KR" altLang="en-US" sz="20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382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</a:t>
                      </a:r>
                      <a:r>
                        <a:rPr lang="ko-KR" altLang="en-US" sz="20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단계</a:t>
                      </a:r>
                      <a:endParaRPr lang="en-US" altLang="ko-KR" sz="20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algn="ctr" latinLnBrk="1"/>
                      <a:r>
                        <a:rPr lang="en-US" altLang="ko-KR" sz="20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(</a:t>
                      </a:r>
                      <a:r>
                        <a:rPr lang="ko-KR" altLang="en-US" sz="20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오프라인 </a:t>
                      </a:r>
                      <a:r>
                        <a:rPr lang="ko-KR" altLang="en-US" sz="2000" dirty="0" err="1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입점</a:t>
                      </a:r>
                      <a:r>
                        <a:rPr lang="en-US" altLang="ko-KR" sz="20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)</a:t>
                      </a:r>
                      <a:endParaRPr lang="ko-KR" altLang="en-US" sz="20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해리포터 </a:t>
                      </a:r>
                      <a:r>
                        <a:rPr lang="ko-KR" altLang="en-US" sz="2000" dirty="0" err="1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굿즈샵</a:t>
                      </a:r>
                      <a:r>
                        <a:rPr lang="en-US" altLang="ko-KR" sz="20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2000" dirty="0" err="1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대형마트</a:t>
                      </a:r>
                      <a:r>
                        <a:rPr lang="ko-KR" altLang="en-US" sz="20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</a:t>
                      </a:r>
                      <a:r>
                        <a:rPr lang="ko-KR" altLang="en-US" sz="2000" dirty="0" err="1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입점</a:t>
                      </a:r>
                      <a:r>
                        <a:rPr lang="ko-KR" altLang="en-US" sz="20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및 문화센터 판매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382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3</a:t>
                      </a:r>
                      <a:r>
                        <a:rPr lang="ko-KR" altLang="en-US" sz="20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단계</a:t>
                      </a:r>
                      <a:endParaRPr lang="en-US" altLang="ko-KR" sz="20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algn="ctr" latinLnBrk="1"/>
                      <a:r>
                        <a:rPr lang="en-US" altLang="ko-KR" sz="20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(</a:t>
                      </a:r>
                      <a:r>
                        <a:rPr lang="ko-KR" altLang="en-US" sz="20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프랜차이즈 매장</a:t>
                      </a:r>
                      <a:r>
                        <a:rPr lang="en-US" altLang="ko-KR" sz="20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)</a:t>
                      </a:r>
                      <a:endParaRPr lang="ko-KR" altLang="en-US" sz="20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회사만의 오프라인 매장 오픈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770287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584AF1CD-794C-4726-8720-2AC9D3F40AA8}"/>
              </a:ext>
            </a:extLst>
          </p:cNvPr>
          <p:cNvSpPr/>
          <p:nvPr/>
        </p:nvSpPr>
        <p:spPr>
          <a:xfrm>
            <a:off x="210074" y="316354"/>
            <a:ext cx="274305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i="1" spc="-75" dirty="0">
                <a:ln>
                  <a:solidFill>
                    <a:schemeClr val="tx1">
                      <a:alpha val="5000"/>
                    </a:schemeClr>
                  </a:solidFill>
                </a:ln>
                <a:solidFill>
                  <a:srgbClr val="2C210A"/>
                </a:solidFill>
                <a:latin typeface="배달의민족 연성" pitchFamily="50" charset="-127"/>
                <a:ea typeface="배달의민족 연성" pitchFamily="50" charset="-127"/>
              </a:rPr>
              <a:t>저희 사업 궁금하시죠</a:t>
            </a:r>
            <a:r>
              <a:rPr lang="en-US" altLang="ko-KR" sz="2800" i="1" spc="-75" dirty="0">
                <a:ln>
                  <a:solidFill>
                    <a:schemeClr val="tx1">
                      <a:alpha val="5000"/>
                    </a:schemeClr>
                  </a:solidFill>
                </a:ln>
                <a:solidFill>
                  <a:srgbClr val="2C210A"/>
                </a:solidFill>
                <a:latin typeface="배달의민족 연성" pitchFamily="50" charset="-127"/>
                <a:ea typeface="배달의민족 연성" pitchFamily="50" charset="-127"/>
              </a:rPr>
              <a:t>?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46C5741-FE84-4AE1-9C94-C56407FB60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800" y="712804"/>
            <a:ext cx="3886200" cy="381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2D97B85-12F7-48D4-AF7F-C6551E6F832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89348" y="46054"/>
            <a:ext cx="1402652" cy="14097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164CBF6-8902-4693-97C1-88F0D854BC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05400" y="6388699"/>
            <a:ext cx="1981200" cy="16192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F871010-D3D3-4293-B606-4E21507B8297}"/>
              </a:ext>
            </a:extLst>
          </p:cNvPr>
          <p:cNvSpPr txBox="1"/>
          <p:nvPr/>
        </p:nvSpPr>
        <p:spPr>
          <a:xfrm>
            <a:off x="4820826" y="870555"/>
            <a:ext cx="2140330" cy="10425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7000"/>
              </a:lnSpc>
            </a:pPr>
            <a:r>
              <a:rPr lang="ko-KR" altLang="en-US" sz="7200" dirty="0">
                <a:solidFill>
                  <a:srgbClr val="000000"/>
                </a:solidFill>
                <a:latin typeface="배달의민족 연성" pitchFamily="50" charset="-127"/>
                <a:ea typeface="배달의민족 연성" pitchFamily="50" charset="-127"/>
              </a:rPr>
              <a:t>경쟁사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73A76A64-6A04-4CED-BC57-01D4886DEA4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150836" y="5312922"/>
            <a:ext cx="1390650" cy="139065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81DCF28B-9DCD-4865-92B2-10DC41D5D1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0650515" y="5312922"/>
            <a:ext cx="1390650" cy="139065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42537D8A-C094-4F7C-9D08-B95C0B8294C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573994" y="3095539"/>
            <a:ext cx="586560" cy="116205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8977DDF-4F10-4F97-B536-EE54CAC9B74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55324" y="3138211"/>
            <a:ext cx="600075" cy="1162050"/>
          </a:xfrm>
          <a:prstGeom prst="rect">
            <a:avLst/>
          </a:prstGeom>
        </p:spPr>
      </p:pic>
      <p:sp>
        <p:nvSpPr>
          <p:cNvPr id="11266" name="AutoShape 2" descr="해리포터 마법 모자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268" name="AutoShape 4" descr="해리포터 마법 모자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1433642" y="1840864"/>
            <a:ext cx="4137570" cy="41375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8129" name="Picture 1"/>
          <p:cNvPicPr>
            <a:picLocks noChangeAspect="1" noChangeArrowheads="1"/>
          </p:cNvPicPr>
          <p:nvPr/>
        </p:nvPicPr>
        <p:blipFill>
          <a:blip r:embed="rId9"/>
          <a:srcRect l="18571" t="14961" r="18486" b="12917"/>
          <a:stretch>
            <a:fillRect/>
          </a:stretch>
        </p:blipFill>
        <p:spPr bwMode="auto">
          <a:xfrm>
            <a:off x="6182438" y="1924334"/>
            <a:ext cx="2535868" cy="193798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7827459" y="3575713"/>
            <a:ext cx="2681940" cy="214269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5770287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584AF1CD-794C-4726-8720-2AC9D3F40AA8}"/>
              </a:ext>
            </a:extLst>
          </p:cNvPr>
          <p:cNvSpPr/>
          <p:nvPr/>
        </p:nvSpPr>
        <p:spPr>
          <a:xfrm>
            <a:off x="210074" y="316354"/>
            <a:ext cx="274305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i="1" spc="-75" dirty="0">
                <a:ln>
                  <a:solidFill>
                    <a:schemeClr val="tx1">
                      <a:alpha val="5000"/>
                    </a:schemeClr>
                  </a:solidFill>
                </a:ln>
                <a:solidFill>
                  <a:srgbClr val="2C210A"/>
                </a:solidFill>
                <a:latin typeface="배달의민족 연성" pitchFamily="50" charset="-127"/>
                <a:ea typeface="배달의민족 연성" pitchFamily="50" charset="-127"/>
              </a:rPr>
              <a:t>저희 사업 궁금하시죠</a:t>
            </a:r>
            <a:r>
              <a:rPr lang="en-US" altLang="ko-KR" sz="2800" i="1" spc="-75" dirty="0">
                <a:ln>
                  <a:solidFill>
                    <a:schemeClr val="tx1">
                      <a:alpha val="5000"/>
                    </a:schemeClr>
                  </a:solidFill>
                </a:ln>
                <a:solidFill>
                  <a:srgbClr val="2C210A"/>
                </a:solidFill>
                <a:latin typeface="배달의민족 연성" pitchFamily="50" charset="-127"/>
                <a:ea typeface="배달의민족 연성" pitchFamily="50" charset="-127"/>
              </a:rPr>
              <a:t>?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46C5741-FE84-4AE1-9C94-C56407FB60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800" y="712804"/>
            <a:ext cx="3886200" cy="381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2D97B85-12F7-48D4-AF7F-C6551E6F832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89348" y="46054"/>
            <a:ext cx="1402652" cy="14097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164CBF6-8902-4693-97C1-88F0D854BC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05400" y="5830324"/>
            <a:ext cx="1981200" cy="13707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F871010-D3D3-4293-B606-4E21507B8297}"/>
              </a:ext>
            </a:extLst>
          </p:cNvPr>
          <p:cNvSpPr txBox="1"/>
          <p:nvPr/>
        </p:nvSpPr>
        <p:spPr>
          <a:xfrm>
            <a:off x="4128495" y="870555"/>
            <a:ext cx="3905236" cy="9900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7000"/>
              </a:lnSpc>
            </a:pPr>
            <a:r>
              <a:rPr lang="en-US" altLang="ko-KR" sz="7200" dirty="0">
                <a:solidFill>
                  <a:srgbClr val="000000"/>
                </a:solidFill>
                <a:latin typeface="배달의민족 연성" pitchFamily="50" charset="-127"/>
                <a:ea typeface="배달의민족 연성" pitchFamily="50" charset="-127"/>
              </a:rPr>
              <a:t>SWOT </a:t>
            </a:r>
            <a:r>
              <a:rPr lang="ko-KR" altLang="en-US" sz="7200" dirty="0">
                <a:solidFill>
                  <a:srgbClr val="000000"/>
                </a:solidFill>
                <a:latin typeface="배달의민족 연성" pitchFamily="50" charset="-127"/>
                <a:ea typeface="배달의민족 연성" pitchFamily="50" charset="-127"/>
              </a:rPr>
              <a:t>분석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73A76A64-6A04-4CED-BC57-01D4886DEA4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150836" y="5312922"/>
            <a:ext cx="1390650" cy="139065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81DCF28B-9DCD-4865-92B2-10DC41D5D1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0650515" y="5312922"/>
            <a:ext cx="1390650" cy="139065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8977DDF-4F10-4F97-B536-EE54CAC9B74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55324" y="3138211"/>
            <a:ext cx="600075" cy="1162050"/>
          </a:xfrm>
          <a:prstGeom prst="rect">
            <a:avLst/>
          </a:prstGeom>
        </p:spPr>
      </p:pic>
      <p:sp>
        <p:nvSpPr>
          <p:cNvPr id="11266" name="AutoShape 2" descr="해리포터 마법 모자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268" name="AutoShape 4" descr="해리포터 마법 모자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3690D604-0502-48F2-A0F9-313A1BCDA615}"/>
              </a:ext>
            </a:extLst>
          </p:cNvPr>
          <p:cNvGrpSpPr/>
          <p:nvPr/>
        </p:nvGrpSpPr>
        <p:grpSpPr>
          <a:xfrm>
            <a:off x="1494024" y="1948903"/>
            <a:ext cx="9203952" cy="4196293"/>
            <a:chOff x="1613140" y="1622617"/>
            <a:chExt cx="9203952" cy="4196293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73CD4E58-E49B-4944-964D-9AE1C5D5691E}"/>
                </a:ext>
              </a:extLst>
            </p:cNvPr>
            <p:cNvSpPr/>
            <p:nvPr/>
          </p:nvSpPr>
          <p:spPr>
            <a:xfrm>
              <a:off x="1613140" y="2062563"/>
              <a:ext cx="4482860" cy="136643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1.</a:t>
              </a:r>
              <a:r>
                <a:rPr lang="ko-KR" altLang="en-US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독자적인 인공지능</a:t>
              </a:r>
              <a:endParaRPr lang="en-US" altLang="ko-KR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2. </a:t>
              </a:r>
              <a:r>
                <a:rPr lang="ko-KR" altLang="en-US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퍼포먼스로 동심자극</a:t>
              </a:r>
              <a:endParaRPr lang="en-US" altLang="ko-KR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3. </a:t>
              </a:r>
              <a:r>
                <a:rPr lang="ko-KR" altLang="en-US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메이커 문화 선도 주자</a:t>
              </a:r>
              <a:endParaRPr lang="en-US" altLang="ko-KR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4. </a:t>
              </a:r>
              <a:r>
                <a:rPr lang="ko-KR" altLang="en-US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메이커 키트로 보급</a:t>
              </a: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76BAD0F1-0495-4625-B933-A649B836BA10}"/>
                </a:ext>
              </a:extLst>
            </p:cNvPr>
            <p:cNvSpPr/>
            <p:nvPr/>
          </p:nvSpPr>
          <p:spPr>
            <a:xfrm>
              <a:off x="6334232" y="2062562"/>
              <a:ext cx="4482860" cy="136643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342900" indent="-342900" algn="ctr">
                <a:buAutoNum type="arabicPeriod"/>
              </a:pPr>
              <a:r>
                <a:rPr lang="ko-KR" altLang="en-US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재료비가 저렴하지 않다</a:t>
              </a:r>
              <a:r>
                <a:rPr lang="en-US" altLang="ko-KR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.</a:t>
              </a:r>
            </a:p>
            <a:p>
              <a:pPr marL="342900" indent="-342900" algn="ctr">
                <a:buAutoNum type="arabicPeriod"/>
              </a:pPr>
              <a:r>
                <a:rPr lang="ko-KR" altLang="en-US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향후 기술 고도화 필요</a:t>
              </a:r>
              <a:endParaRPr lang="en-US" altLang="ko-KR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marL="342900" indent="-342900" algn="ctr">
                <a:buAutoNum type="arabicPeriod"/>
              </a:pPr>
              <a:r>
                <a:rPr lang="ko-KR" altLang="en-US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제품 목적에 따른 수요 분석 필요</a:t>
              </a:r>
              <a:endParaRPr lang="en-US" altLang="ko-KR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E39F94F9-917F-4D81-82E7-AAD3B9800535}"/>
                </a:ext>
              </a:extLst>
            </p:cNvPr>
            <p:cNvSpPr/>
            <p:nvPr/>
          </p:nvSpPr>
          <p:spPr>
            <a:xfrm>
              <a:off x="1613140" y="4018782"/>
              <a:ext cx="4482860" cy="18001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342900" indent="-342900" algn="ctr">
                <a:buAutoNum type="arabicPeriod"/>
              </a:pPr>
              <a:r>
                <a:rPr lang="ko-KR" altLang="en-US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해리포터 브랜드 값</a:t>
              </a:r>
              <a:endParaRPr lang="en-US" altLang="ko-KR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marL="342900" indent="-342900" algn="ctr">
                <a:buAutoNum type="arabicPeriod"/>
              </a:pPr>
              <a:r>
                <a:rPr lang="ko-KR" altLang="en-US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메이커 전성 시대</a:t>
              </a:r>
              <a:endParaRPr lang="en-US" altLang="ko-KR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marL="342900" indent="-342900" algn="ctr">
                <a:buAutoNum type="arabicPeriod"/>
              </a:pPr>
              <a:r>
                <a:rPr lang="ko-KR" altLang="en-US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코딩 교육 열풍화</a:t>
              </a:r>
              <a:endParaRPr lang="en-US" altLang="ko-KR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marL="342900" indent="-342900" algn="ctr">
                <a:buAutoNum type="arabicPeriod"/>
              </a:pPr>
              <a:r>
                <a:rPr lang="ko-KR" altLang="en-US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창의적 인재 양성</a:t>
              </a:r>
              <a:endParaRPr lang="en-US" altLang="ko-KR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marL="342900" indent="-342900" algn="ctr">
                <a:buAutoNum type="arabicPeriod"/>
              </a:pPr>
              <a:r>
                <a:rPr lang="ko-KR" altLang="en-US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캐릭터 관련 상품 증가</a:t>
              </a: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01DB32E5-3C16-4D9F-984C-87F16C194C57}"/>
                </a:ext>
              </a:extLst>
            </p:cNvPr>
            <p:cNvSpPr/>
            <p:nvPr/>
          </p:nvSpPr>
          <p:spPr>
            <a:xfrm>
              <a:off x="6334232" y="4018779"/>
              <a:ext cx="4482860" cy="180012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342900" indent="-342900" algn="ctr">
                <a:buAutoNum type="arabicPeriod"/>
              </a:pPr>
              <a:r>
                <a:rPr lang="ko-KR" altLang="en-US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인공지능 성능 경쟁</a:t>
              </a:r>
              <a:endParaRPr lang="en-US" altLang="ko-KR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marL="342900" indent="-342900" algn="ctr">
                <a:buAutoNum type="arabicPeriod"/>
              </a:pPr>
              <a:r>
                <a:rPr lang="ko-KR" altLang="en-US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브랜드 저작권 문제</a:t>
              </a:r>
              <a:endParaRPr lang="en-US" altLang="ko-KR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marL="342900" indent="-342900" algn="ctr">
                <a:buAutoNum type="arabicPeriod"/>
              </a:pPr>
              <a:r>
                <a:rPr lang="ko-KR" altLang="en-US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메이커에 대한 확산이 느림</a:t>
              </a:r>
              <a:endParaRPr lang="en-US" altLang="ko-KR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ctr"/>
              <a:endParaRPr lang="ko-KR" altLang="en-US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4A4D1367-599A-4B3F-82B7-0A3669A3B0CD}"/>
                </a:ext>
              </a:extLst>
            </p:cNvPr>
            <p:cNvSpPr/>
            <p:nvPr/>
          </p:nvSpPr>
          <p:spPr>
            <a:xfrm>
              <a:off x="6334232" y="1622618"/>
              <a:ext cx="4482860" cy="43994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WEAKNESS(</a:t>
              </a:r>
              <a:r>
                <a: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약점</a:t>
              </a:r>
              <a:r>
                <a:rPr lang="en-US" altLang="ko-KR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)</a:t>
              </a:r>
              <a:endPara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97B73ED5-12D1-4ED3-8C63-4F803E360D70}"/>
                </a:ext>
              </a:extLst>
            </p:cNvPr>
            <p:cNvSpPr/>
            <p:nvPr/>
          </p:nvSpPr>
          <p:spPr>
            <a:xfrm>
              <a:off x="1613140" y="1622617"/>
              <a:ext cx="4482860" cy="439947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STRENGTHS(</a:t>
              </a:r>
              <a:r>
                <a: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강점</a:t>
              </a:r>
              <a:r>
                <a:rPr lang="en-US" altLang="ko-KR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)</a:t>
              </a:r>
              <a:endPara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DD94EB8D-FBBF-421A-A12D-7640C0725C2D}"/>
                </a:ext>
              </a:extLst>
            </p:cNvPr>
            <p:cNvSpPr/>
            <p:nvPr/>
          </p:nvSpPr>
          <p:spPr>
            <a:xfrm>
              <a:off x="6334232" y="3630600"/>
              <a:ext cx="4482860" cy="43994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THEATS(</a:t>
              </a:r>
              <a:r>
                <a: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위협</a:t>
              </a:r>
              <a:r>
                <a:rPr lang="en-US" altLang="ko-KR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)</a:t>
              </a:r>
              <a:endPara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2B0232BF-2FCB-489F-BFF7-B9481AB736B8}"/>
                </a:ext>
              </a:extLst>
            </p:cNvPr>
            <p:cNvSpPr/>
            <p:nvPr/>
          </p:nvSpPr>
          <p:spPr>
            <a:xfrm>
              <a:off x="1613140" y="3630599"/>
              <a:ext cx="4482860" cy="43994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OPPORTUNITIES(</a:t>
              </a:r>
              <a:r>
                <a: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기회</a:t>
              </a:r>
              <a:r>
                <a:rPr lang="en-US" altLang="ko-KR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)</a:t>
              </a:r>
              <a:endPara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pic>
        <p:nvPicPr>
          <p:cNvPr id="30" name="그림 29">
            <a:extLst>
              <a:ext uri="{FF2B5EF4-FFF2-40B4-BE49-F238E27FC236}">
                <a16:creationId xmlns:a16="http://schemas.microsoft.com/office/drawing/2014/main" id="{858AD0D9-8F91-4BC4-A880-04514F110AB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573994" y="3095539"/>
            <a:ext cx="586560" cy="116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0287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584AF1CD-794C-4726-8720-2AC9D3F40AA8}"/>
              </a:ext>
            </a:extLst>
          </p:cNvPr>
          <p:cNvSpPr/>
          <p:nvPr/>
        </p:nvSpPr>
        <p:spPr>
          <a:xfrm>
            <a:off x="210074" y="316354"/>
            <a:ext cx="274305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i="1" spc="-75" dirty="0">
                <a:ln>
                  <a:solidFill>
                    <a:schemeClr val="tx1">
                      <a:alpha val="5000"/>
                    </a:schemeClr>
                  </a:solidFill>
                </a:ln>
                <a:solidFill>
                  <a:srgbClr val="2C210A"/>
                </a:solidFill>
                <a:latin typeface="배달의민족 연성" pitchFamily="50" charset="-127"/>
                <a:ea typeface="배달의민족 연성" pitchFamily="50" charset="-127"/>
              </a:rPr>
              <a:t>저희 사업 궁금하시죠</a:t>
            </a:r>
            <a:r>
              <a:rPr lang="en-US" altLang="ko-KR" sz="2800" i="1" spc="-75" dirty="0">
                <a:ln>
                  <a:solidFill>
                    <a:schemeClr val="tx1">
                      <a:alpha val="5000"/>
                    </a:schemeClr>
                  </a:solidFill>
                </a:ln>
                <a:solidFill>
                  <a:srgbClr val="2C210A"/>
                </a:solidFill>
                <a:latin typeface="배달의민족 연성" pitchFamily="50" charset="-127"/>
                <a:ea typeface="배달의민족 연성" pitchFamily="50" charset="-127"/>
              </a:rPr>
              <a:t>?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46C5741-FE84-4AE1-9C94-C56407FB60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800" y="712804"/>
            <a:ext cx="3886200" cy="381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2D97B85-12F7-48D4-AF7F-C6551E6F832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89348" y="46054"/>
            <a:ext cx="1402652" cy="14097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164CBF6-8902-4693-97C1-88F0D854BC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05400" y="6306132"/>
            <a:ext cx="1981200" cy="16192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F871010-D3D3-4293-B606-4E21507B8297}"/>
              </a:ext>
            </a:extLst>
          </p:cNvPr>
          <p:cNvSpPr txBox="1"/>
          <p:nvPr/>
        </p:nvSpPr>
        <p:spPr>
          <a:xfrm>
            <a:off x="1466150" y="870555"/>
            <a:ext cx="9844362" cy="9900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7000"/>
              </a:lnSpc>
            </a:pPr>
            <a:r>
              <a:rPr lang="ko-KR" altLang="en-US" sz="7200" dirty="0">
                <a:solidFill>
                  <a:srgbClr val="000000"/>
                </a:solidFill>
                <a:latin typeface="배달의민족 연성" pitchFamily="50" charset="-127"/>
                <a:ea typeface="배달의민족 연성" pitchFamily="50" charset="-127"/>
              </a:rPr>
              <a:t>왜 굳이 해리포터와 인공지능인가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73A76A64-6A04-4CED-BC57-01D4886DEA4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150836" y="5312922"/>
            <a:ext cx="1390650" cy="139065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81DCF28B-9DCD-4865-92B2-10DC41D5D1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0650515" y="5312922"/>
            <a:ext cx="1390650" cy="1390650"/>
          </a:xfrm>
          <a:prstGeom prst="rect">
            <a:avLst/>
          </a:prstGeom>
        </p:spPr>
      </p:pic>
      <p:pic>
        <p:nvPicPr>
          <p:cNvPr id="29699" name="Picture 3" descr="해리포터 판매량에 대한 이미지 검색결과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3224982" y="1782544"/>
            <a:ext cx="5514069" cy="1807391"/>
          </a:xfrm>
          <a:prstGeom prst="rect">
            <a:avLst/>
          </a:prstGeom>
          <a:noFill/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3234349" y="3717890"/>
            <a:ext cx="5530828" cy="24347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79BB8D4-AC30-4307-88B5-B39BE498FFB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16722" y="3138211"/>
            <a:ext cx="600075" cy="116205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E2A45D52-9F68-4FD0-86B2-C2397E8C83E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2370118" y="3095539"/>
            <a:ext cx="586560" cy="116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0287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584AF1CD-794C-4726-8720-2AC9D3F40AA8}"/>
              </a:ext>
            </a:extLst>
          </p:cNvPr>
          <p:cNvSpPr/>
          <p:nvPr/>
        </p:nvSpPr>
        <p:spPr>
          <a:xfrm>
            <a:off x="210074" y="316354"/>
            <a:ext cx="274305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i="1" spc="-75" dirty="0">
                <a:ln>
                  <a:solidFill>
                    <a:schemeClr val="tx1">
                      <a:alpha val="5000"/>
                    </a:schemeClr>
                  </a:solidFill>
                </a:ln>
                <a:solidFill>
                  <a:srgbClr val="2C210A"/>
                </a:solidFill>
                <a:latin typeface="배달의민족 연성" pitchFamily="50" charset="-127"/>
                <a:ea typeface="배달의민족 연성" pitchFamily="50" charset="-127"/>
              </a:rPr>
              <a:t>저희 사업 궁금하시죠</a:t>
            </a:r>
            <a:r>
              <a:rPr lang="en-US" altLang="ko-KR" sz="2800" i="1" spc="-75" dirty="0">
                <a:ln>
                  <a:solidFill>
                    <a:schemeClr val="tx1">
                      <a:alpha val="5000"/>
                    </a:schemeClr>
                  </a:solidFill>
                </a:ln>
                <a:solidFill>
                  <a:srgbClr val="2C210A"/>
                </a:solidFill>
                <a:latin typeface="배달의민족 연성" pitchFamily="50" charset="-127"/>
                <a:ea typeface="배달의민족 연성" pitchFamily="50" charset="-127"/>
              </a:rPr>
              <a:t>?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46C5741-FE84-4AE1-9C94-C56407FB60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800" y="712804"/>
            <a:ext cx="3886200" cy="381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2D97B85-12F7-48D4-AF7F-C6551E6F832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89348" y="46054"/>
            <a:ext cx="1402652" cy="14097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164CBF6-8902-4693-97C1-88F0D854BC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05400" y="6502074"/>
            <a:ext cx="1981200" cy="16192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F871010-D3D3-4293-B606-4E21507B8297}"/>
              </a:ext>
            </a:extLst>
          </p:cNvPr>
          <p:cNvSpPr txBox="1"/>
          <p:nvPr/>
        </p:nvSpPr>
        <p:spPr>
          <a:xfrm>
            <a:off x="1466150" y="870555"/>
            <a:ext cx="9844362" cy="9900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7000"/>
              </a:lnSpc>
            </a:pPr>
            <a:r>
              <a:rPr lang="ko-KR" altLang="en-US" sz="7200" dirty="0">
                <a:solidFill>
                  <a:srgbClr val="000000"/>
                </a:solidFill>
                <a:latin typeface="배달의민족 연성" pitchFamily="50" charset="-127"/>
                <a:ea typeface="배달의민족 연성" pitchFamily="50" charset="-127"/>
              </a:rPr>
              <a:t>왜 굳이 해리포터와 인공지능인가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73A76A64-6A04-4CED-BC57-01D4886DEA4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150836" y="5312922"/>
            <a:ext cx="1390650" cy="139065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81DCF28B-9DCD-4865-92B2-10DC41D5D1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0650515" y="5312922"/>
            <a:ext cx="1390650" cy="1390650"/>
          </a:xfrm>
          <a:prstGeom prst="rect">
            <a:avLst/>
          </a:prstGeom>
        </p:spPr>
      </p:pic>
      <p:graphicFrame>
        <p:nvGraphicFramePr>
          <p:cNvPr id="32768" name="차트 32767">
            <a:extLst>
              <a:ext uri="{FF2B5EF4-FFF2-40B4-BE49-F238E27FC236}">
                <a16:creationId xmlns:a16="http://schemas.microsoft.com/office/drawing/2014/main" id="{D69B26B0-33E3-43C3-A1FD-45DDFCC0E0E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52509497"/>
              </p:ext>
            </p:extLst>
          </p:nvPr>
        </p:nvGraphicFramePr>
        <p:xfrm>
          <a:off x="1915509" y="1748475"/>
          <a:ext cx="8128000" cy="48656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pic>
        <p:nvPicPr>
          <p:cNvPr id="34" name="그림 33">
            <a:extLst>
              <a:ext uri="{FF2B5EF4-FFF2-40B4-BE49-F238E27FC236}">
                <a16:creationId xmlns:a16="http://schemas.microsoft.com/office/drawing/2014/main" id="{444BE312-B85F-482D-9A67-7CD4DDFC26C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76491" y="3138211"/>
            <a:ext cx="600075" cy="1162050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0230FDB4-2C6E-4D19-8A57-FEF1FD100D6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141938" y="3095539"/>
            <a:ext cx="586560" cy="116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1093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584AF1CD-794C-4726-8720-2AC9D3F40AA8}"/>
              </a:ext>
            </a:extLst>
          </p:cNvPr>
          <p:cNvSpPr/>
          <p:nvPr/>
        </p:nvSpPr>
        <p:spPr>
          <a:xfrm>
            <a:off x="210074" y="316354"/>
            <a:ext cx="274305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i="1" spc="-75" dirty="0">
                <a:ln>
                  <a:solidFill>
                    <a:schemeClr val="tx1">
                      <a:alpha val="5000"/>
                    </a:schemeClr>
                  </a:solidFill>
                </a:ln>
                <a:solidFill>
                  <a:srgbClr val="2C210A"/>
                </a:solidFill>
                <a:latin typeface="배달의민족 연성" pitchFamily="50" charset="-127"/>
                <a:ea typeface="배달의민족 연성" pitchFamily="50" charset="-127"/>
              </a:rPr>
              <a:t>저희 사업 궁금하시죠</a:t>
            </a:r>
            <a:r>
              <a:rPr lang="en-US" altLang="ko-KR" sz="2800" i="1" spc="-75" dirty="0">
                <a:ln>
                  <a:solidFill>
                    <a:schemeClr val="tx1">
                      <a:alpha val="5000"/>
                    </a:schemeClr>
                  </a:solidFill>
                </a:ln>
                <a:solidFill>
                  <a:srgbClr val="2C210A"/>
                </a:solidFill>
                <a:latin typeface="배달의민족 연성" pitchFamily="50" charset="-127"/>
                <a:ea typeface="배달의민족 연성" pitchFamily="50" charset="-127"/>
              </a:rPr>
              <a:t>?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46C5741-FE84-4AE1-9C94-C56407FB60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800" y="712804"/>
            <a:ext cx="3886200" cy="381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2D97B85-12F7-48D4-AF7F-C6551E6F832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89348" y="46054"/>
            <a:ext cx="1402652" cy="14097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164CBF6-8902-4693-97C1-88F0D854BC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05400" y="6388699"/>
            <a:ext cx="1981200" cy="16192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F871010-D3D3-4293-B606-4E21507B8297}"/>
              </a:ext>
            </a:extLst>
          </p:cNvPr>
          <p:cNvSpPr txBox="1"/>
          <p:nvPr/>
        </p:nvSpPr>
        <p:spPr>
          <a:xfrm>
            <a:off x="4205098" y="870555"/>
            <a:ext cx="3781805" cy="9900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7000"/>
              </a:lnSpc>
            </a:pPr>
            <a:r>
              <a:rPr lang="ko-KR" altLang="en-US" sz="7200">
                <a:solidFill>
                  <a:srgbClr val="000000"/>
                </a:solidFill>
                <a:latin typeface="배달의민족 연성" pitchFamily="50" charset="-127"/>
                <a:ea typeface="배달의민족 연성" pitchFamily="50" charset="-127"/>
              </a:rPr>
              <a:t>꿈은 </a:t>
            </a:r>
            <a:r>
              <a:rPr lang="ko-KR" altLang="en-US" sz="7200" dirty="0">
                <a:solidFill>
                  <a:srgbClr val="000000"/>
                </a:solidFill>
                <a:latin typeface="배달의민족 연성" pitchFamily="50" charset="-127"/>
                <a:ea typeface="배달의민족 연성" pitchFamily="50" charset="-127"/>
              </a:rPr>
              <a:t>현실로</a:t>
            </a:r>
            <a:r>
              <a:rPr lang="en-US" altLang="ko-KR" sz="7200" dirty="0">
                <a:solidFill>
                  <a:srgbClr val="000000"/>
                </a:solidFill>
                <a:latin typeface="배달의민족 연성" pitchFamily="50" charset="-127"/>
                <a:ea typeface="배달의민족 연성" pitchFamily="50" charset="-127"/>
              </a:rPr>
              <a:t>!</a:t>
            </a:r>
            <a:endParaRPr lang="ko-KR" altLang="en-US" sz="7200" dirty="0">
              <a:solidFill>
                <a:srgbClr val="000000"/>
              </a:solidFill>
              <a:latin typeface="배달의민족 연성" pitchFamily="50" charset="-127"/>
              <a:ea typeface="배달의민족 연성" pitchFamily="50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73A76A64-6A04-4CED-BC57-01D4886DEA4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150836" y="5312922"/>
            <a:ext cx="1390650" cy="139065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81DCF28B-9DCD-4865-92B2-10DC41D5D1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0650515" y="5312922"/>
            <a:ext cx="1390650" cy="139065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42537D8A-C094-4F7C-9D08-B95C0B8294C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370829" y="3095539"/>
            <a:ext cx="586560" cy="116205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8977DDF-4F10-4F97-B536-EE54CAC9B74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45427" y="3138211"/>
            <a:ext cx="600075" cy="1162050"/>
          </a:xfrm>
          <a:prstGeom prst="rect">
            <a:avLst/>
          </a:prstGeom>
        </p:spPr>
      </p:pic>
      <p:sp>
        <p:nvSpPr>
          <p:cNvPr id="11266" name="AutoShape 2" descr="해리포터 마법 모자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268" name="AutoShape 4" descr="해리포터 마법 모자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5285A6C-67DC-49D1-8B32-51A14E1731B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86176" y="1914972"/>
            <a:ext cx="6619648" cy="3707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0287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584AF1CD-794C-4726-8720-2AC9D3F40AA8}"/>
              </a:ext>
            </a:extLst>
          </p:cNvPr>
          <p:cNvSpPr/>
          <p:nvPr/>
        </p:nvSpPr>
        <p:spPr>
          <a:xfrm>
            <a:off x="210074" y="316354"/>
            <a:ext cx="261161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i="1" spc="-75" dirty="0">
                <a:ln>
                  <a:solidFill>
                    <a:schemeClr val="tx1">
                      <a:alpha val="5000"/>
                    </a:schemeClr>
                  </a:solidFill>
                </a:ln>
                <a:solidFill>
                  <a:srgbClr val="2C210A"/>
                </a:solidFill>
                <a:latin typeface="배달의민족 연성" pitchFamily="50" charset="-127"/>
                <a:ea typeface="배달의민족 연성" pitchFamily="50" charset="-127"/>
              </a:rPr>
              <a:t>우리의 고객층 메이커</a:t>
            </a:r>
            <a:endParaRPr lang="en-US" altLang="ko-KR" sz="2800" i="1" spc="-75" dirty="0">
              <a:ln>
                <a:solidFill>
                  <a:schemeClr val="tx1">
                    <a:alpha val="5000"/>
                  </a:schemeClr>
                </a:solidFill>
              </a:ln>
              <a:solidFill>
                <a:srgbClr val="2C210A"/>
              </a:solidFill>
              <a:latin typeface="배달의민족 연성" pitchFamily="50" charset="-127"/>
              <a:ea typeface="배달의민족 연성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46C5741-FE84-4AE1-9C94-C56407FB60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800" y="712804"/>
            <a:ext cx="3886200" cy="381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2D97B85-12F7-48D4-AF7F-C6551E6F832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89348" y="46054"/>
            <a:ext cx="1402652" cy="14097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164CBF6-8902-4693-97C1-88F0D854BC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05400" y="6398340"/>
            <a:ext cx="1981200" cy="16192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F871010-D3D3-4293-B606-4E21507B8297}"/>
              </a:ext>
            </a:extLst>
          </p:cNvPr>
          <p:cNvSpPr txBox="1"/>
          <p:nvPr/>
        </p:nvSpPr>
        <p:spPr>
          <a:xfrm>
            <a:off x="2877812" y="870555"/>
            <a:ext cx="5652509" cy="10425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7000"/>
              </a:lnSpc>
            </a:pPr>
            <a:r>
              <a:rPr lang="ko-KR" altLang="en-US" sz="7200" dirty="0">
                <a:solidFill>
                  <a:srgbClr val="000000"/>
                </a:solidFill>
                <a:latin typeface="배달의민족 연성" pitchFamily="50" charset="-127"/>
                <a:ea typeface="배달의민족 연성" pitchFamily="50" charset="-127"/>
              </a:rPr>
              <a:t>메이커의 시장규모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73A76A64-6A04-4CED-BC57-01D4886DEA4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150836" y="5312922"/>
            <a:ext cx="1390650" cy="139065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81DCF28B-9DCD-4865-92B2-10DC41D5D1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0650515" y="5312922"/>
            <a:ext cx="1390650" cy="1390650"/>
          </a:xfrm>
          <a:prstGeom prst="rect">
            <a:avLst/>
          </a:prstGeom>
        </p:spPr>
      </p:pic>
      <p:grpSp>
        <p:nvGrpSpPr>
          <p:cNvPr id="27" name="그룹 26"/>
          <p:cNvGrpSpPr/>
          <p:nvPr/>
        </p:nvGrpSpPr>
        <p:grpSpPr>
          <a:xfrm>
            <a:off x="906952" y="2344000"/>
            <a:ext cx="10378096" cy="2841653"/>
            <a:chOff x="1081141" y="2892639"/>
            <a:chExt cx="10378096" cy="2841653"/>
          </a:xfrm>
        </p:grpSpPr>
        <p:pic>
          <p:nvPicPr>
            <p:cNvPr id="26" name="Picture 12" descr="메이커 교육통계에 대한 이미지 검색결과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1081141" y="2892639"/>
              <a:ext cx="5040000" cy="2835988"/>
            </a:xfrm>
            <a:prstGeom prst="rect">
              <a:avLst/>
            </a:prstGeom>
            <a:noFill/>
          </p:spPr>
        </p:pic>
        <p:pic>
          <p:nvPicPr>
            <p:cNvPr id="9218" name="Picture 2" descr="기대 효과&#10; "/>
            <p:cNvPicPr>
              <a:picLocks noChangeAspect="1"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6419237" y="2898305"/>
              <a:ext cx="5040000" cy="2835987"/>
            </a:xfrm>
            <a:prstGeom prst="rect">
              <a:avLst/>
            </a:prstGeom>
            <a:noFill/>
          </p:spPr>
        </p:pic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5CD98CD9-6BE2-4840-8163-4D0BFB5199D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71533" y="3095539"/>
            <a:ext cx="600075" cy="116205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5B674D3-099D-4A0F-AD5A-0C3410A429D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320392" y="3095539"/>
            <a:ext cx="586560" cy="116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0287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584AF1CD-794C-4726-8720-2AC9D3F40AA8}"/>
              </a:ext>
            </a:extLst>
          </p:cNvPr>
          <p:cNvSpPr/>
          <p:nvPr/>
        </p:nvSpPr>
        <p:spPr>
          <a:xfrm>
            <a:off x="210074" y="316354"/>
            <a:ext cx="251383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i="1" spc="-75" dirty="0">
                <a:ln>
                  <a:solidFill>
                    <a:schemeClr val="tx1">
                      <a:alpha val="5000"/>
                    </a:schemeClr>
                  </a:solidFill>
                </a:ln>
                <a:solidFill>
                  <a:srgbClr val="2C210A"/>
                </a:solidFill>
                <a:latin typeface="배달의민족 연성" pitchFamily="50" charset="-127"/>
                <a:ea typeface="배달의민족 연성" pitchFamily="50" charset="-127"/>
              </a:rPr>
              <a:t>우리의 고객층 메이커</a:t>
            </a:r>
            <a:endParaRPr lang="en-US" altLang="ko-KR" sz="2800" i="1" spc="-75" dirty="0">
              <a:ln>
                <a:solidFill>
                  <a:schemeClr val="tx1">
                    <a:alpha val="5000"/>
                  </a:schemeClr>
                </a:solidFill>
              </a:ln>
              <a:solidFill>
                <a:srgbClr val="2C210A"/>
              </a:solidFill>
              <a:latin typeface="배달의민족 연성" pitchFamily="50" charset="-127"/>
              <a:ea typeface="배달의민족 연성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46C5741-FE84-4AE1-9C94-C56407FB60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800" y="712804"/>
            <a:ext cx="3886200" cy="381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2D97B85-12F7-48D4-AF7F-C6551E6F832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89348" y="46054"/>
            <a:ext cx="1402652" cy="14097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164CBF6-8902-4693-97C1-88F0D854BC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05400" y="6502074"/>
            <a:ext cx="1981200" cy="16192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73A76A64-6A04-4CED-BC57-01D4886DEA4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150836" y="5312922"/>
            <a:ext cx="1390650" cy="139065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81DCF28B-9DCD-4865-92B2-10DC41D5D1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0650515" y="5312922"/>
            <a:ext cx="1390650" cy="139065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BF871010-D3D3-4293-B606-4E21507B8297}"/>
              </a:ext>
            </a:extLst>
          </p:cNvPr>
          <p:cNvSpPr txBox="1"/>
          <p:nvPr/>
        </p:nvSpPr>
        <p:spPr>
          <a:xfrm>
            <a:off x="2098766" y="809897"/>
            <a:ext cx="7994469" cy="996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ko-KR" altLang="en-US" sz="6000" dirty="0">
                <a:solidFill>
                  <a:srgbClr val="000000"/>
                </a:solidFill>
                <a:latin typeface="배달의민족 연성" pitchFamily="50" charset="-127"/>
                <a:ea typeface="배달의민족 연성" pitchFamily="50" charset="-127"/>
              </a:rPr>
              <a:t>왜 메이커인가</a:t>
            </a:r>
          </a:p>
        </p:txBody>
      </p:sp>
      <p:pic>
        <p:nvPicPr>
          <p:cNvPr id="3082" name="Picture 10" descr="관련 이미지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3223996" y="1576835"/>
            <a:ext cx="5744009" cy="4818024"/>
          </a:xfrm>
          <a:prstGeom prst="rect">
            <a:avLst/>
          </a:prstGeom>
          <a:noFill/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3E0EEC8-8B07-40D0-AEBF-A67BAC92EA3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74817" y="3138211"/>
            <a:ext cx="600075" cy="116205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1F89AA0-352C-467C-8668-6F99398033B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2430624" y="3095539"/>
            <a:ext cx="586560" cy="116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0287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584AF1CD-794C-4726-8720-2AC9D3F40AA8}"/>
              </a:ext>
            </a:extLst>
          </p:cNvPr>
          <p:cNvSpPr/>
          <p:nvPr/>
        </p:nvSpPr>
        <p:spPr>
          <a:xfrm>
            <a:off x="210074" y="316354"/>
            <a:ext cx="199285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i="1" spc="-75" dirty="0">
                <a:ln>
                  <a:solidFill>
                    <a:schemeClr val="tx1">
                      <a:alpha val="5000"/>
                    </a:schemeClr>
                  </a:solidFill>
                </a:ln>
                <a:solidFill>
                  <a:srgbClr val="2C210A"/>
                </a:solidFill>
                <a:latin typeface="배달의민족 연성" pitchFamily="50" charset="-127"/>
                <a:ea typeface="배달의민족 연성" pitchFamily="50" charset="-127"/>
              </a:rPr>
              <a:t>우리의 추후 계획</a:t>
            </a:r>
            <a:endParaRPr lang="en-US" altLang="ko-KR" sz="2800" i="1" spc="-75" dirty="0">
              <a:ln>
                <a:solidFill>
                  <a:schemeClr val="tx1">
                    <a:alpha val="5000"/>
                  </a:schemeClr>
                </a:solidFill>
              </a:ln>
              <a:solidFill>
                <a:srgbClr val="2C210A"/>
              </a:solidFill>
              <a:latin typeface="배달의민족 연성" pitchFamily="50" charset="-127"/>
              <a:ea typeface="배달의민족 연성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46C5741-FE84-4AE1-9C94-C56407FB60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800" y="712804"/>
            <a:ext cx="3886200" cy="381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2D97B85-12F7-48D4-AF7F-C6551E6F832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89348" y="46054"/>
            <a:ext cx="1402652" cy="14097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164CBF6-8902-4693-97C1-88F0D854BC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05400" y="6398340"/>
            <a:ext cx="1981200" cy="16192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F871010-D3D3-4293-B606-4E21507B8297}"/>
              </a:ext>
            </a:extLst>
          </p:cNvPr>
          <p:cNvSpPr txBox="1"/>
          <p:nvPr/>
        </p:nvSpPr>
        <p:spPr>
          <a:xfrm>
            <a:off x="3726601" y="870555"/>
            <a:ext cx="4738798" cy="10425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7000"/>
              </a:lnSpc>
            </a:pPr>
            <a:r>
              <a:rPr lang="ko-KR" altLang="en-US" sz="7200" dirty="0">
                <a:solidFill>
                  <a:srgbClr val="000000"/>
                </a:solidFill>
                <a:latin typeface="배달의민족 연성" pitchFamily="50" charset="-127"/>
                <a:ea typeface="배달의민족 연성" pitchFamily="50" charset="-127"/>
              </a:rPr>
              <a:t>우리의 추후계획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73A76A64-6A04-4CED-BC57-01D4886DEA4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150836" y="5312922"/>
            <a:ext cx="1390650" cy="139065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81DCF28B-9DCD-4865-92B2-10DC41D5D1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0650515" y="5312922"/>
            <a:ext cx="1390650" cy="1390650"/>
          </a:xfrm>
          <a:prstGeom prst="rect">
            <a:avLst/>
          </a:prstGeom>
        </p:spPr>
      </p:pic>
      <p:sp>
        <p:nvSpPr>
          <p:cNvPr id="45058" name="AutoShape 2" descr="마블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5062" name="Picture 6" descr="마블에 대한 이미지 검색결과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1422309" y="1894114"/>
            <a:ext cx="2820964" cy="4193177"/>
          </a:xfrm>
          <a:prstGeom prst="rect">
            <a:avLst/>
          </a:prstGeom>
          <a:noFill/>
        </p:spPr>
      </p:pic>
      <p:sp>
        <p:nvSpPr>
          <p:cNvPr id="45064" name="AutoShape 8" descr="주토피아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5066" name="Picture 10" descr="주토피아에 대한 이미지 검색결과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646105" y="1918368"/>
            <a:ext cx="2927460" cy="4195829"/>
          </a:xfrm>
          <a:prstGeom prst="rect">
            <a:avLst/>
          </a:prstGeom>
          <a:noFill/>
        </p:spPr>
      </p:pic>
      <p:pic>
        <p:nvPicPr>
          <p:cNvPr id="45068" name="Picture 12" descr="빅 히어로에 대한 이미지 검색결과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7892908" y="1897039"/>
            <a:ext cx="2939044" cy="420817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5770287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584AF1CD-794C-4726-8720-2AC9D3F40AA8}"/>
              </a:ext>
            </a:extLst>
          </p:cNvPr>
          <p:cNvSpPr/>
          <p:nvPr/>
        </p:nvSpPr>
        <p:spPr>
          <a:xfrm>
            <a:off x="210074" y="316354"/>
            <a:ext cx="330571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i="1" spc="-75" dirty="0">
                <a:ln>
                  <a:solidFill>
                    <a:schemeClr val="tx1">
                      <a:alpha val="5000"/>
                    </a:schemeClr>
                  </a:solidFill>
                </a:ln>
                <a:solidFill>
                  <a:srgbClr val="2C210A"/>
                </a:solidFill>
                <a:latin typeface="배달의민족 연성" pitchFamily="50" charset="-127"/>
                <a:ea typeface="배달의민족 연성" pitchFamily="50" charset="-127"/>
              </a:rPr>
              <a:t>저희</a:t>
            </a:r>
            <a:r>
              <a:rPr lang="en-US" altLang="ko-KR" sz="2800" i="1" spc="-75" dirty="0">
                <a:ln>
                  <a:solidFill>
                    <a:schemeClr val="tx1">
                      <a:alpha val="5000"/>
                    </a:schemeClr>
                  </a:solidFill>
                </a:ln>
                <a:solidFill>
                  <a:srgbClr val="2C210A"/>
                </a:solidFill>
                <a:latin typeface="배달의민족 연성" pitchFamily="50" charset="-127"/>
                <a:ea typeface="배달의민족 연성" pitchFamily="50" charset="-127"/>
              </a:rPr>
              <a:t> </a:t>
            </a:r>
            <a:r>
              <a:rPr lang="ko-KR" altLang="en-US" sz="2800" i="1" spc="-75" dirty="0">
                <a:ln>
                  <a:solidFill>
                    <a:schemeClr val="tx1">
                      <a:alpha val="5000"/>
                    </a:schemeClr>
                  </a:solidFill>
                </a:ln>
                <a:solidFill>
                  <a:srgbClr val="2C210A"/>
                </a:solidFill>
                <a:latin typeface="배달의민족 연성" pitchFamily="50" charset="-127"/>
                <a:ea typeface="배달의민족 연성" pitchFamily="50" charset="-127"/>
              </a:rPr>
              <a:t>팀은 </a:t>
            </a:r>
            <a:r>
              <a:rPr lang="en-US" altLang="ko-KR" sz="2800" i="1" spc="-75" dirty="0">
                <a:ln>
                  <a:solidFill>
                    <a:schemeClr val="tx1">
                      <a:alpha val="5000"/>
                    </a:schemeClr>
                  </a:solidFill>
                </a:ln>
                <a:solidFill>
                  <a:srgbClr val="2C210A"/>
                </a:solidFill>
                <a:latin typeface="배달의민족 연성" pitchFamily="50" charset="-127"/>
                <a:ea typeface="배달의민족 연성" pitchFamily="50" charset="-127"/>
              </a:rPr>
              <a:t>“comma” </a:t>
            </a:r>
            <a:r>
              <a:rPr lang="ko-KR" altLang="en-US" sz="2800" i="1" spc="-75" dirty="0">
                <a:ln>
                  <a:solidFill>
                    <a:schemeClr val="tx1">
                      <a:alpha val="5000"/>
                    </a:schemeClr>
                  </a:solidFill>
                </a:ln>
                <a:solidFill>
                  <a:srgbClr val="2C210A"/>
                </a:solidFill>
                <a:latin typeface="배달의민족 연성" pitchFamily="50" charset="-127"/>
                <a:ea typeface="배달의민족 연성" pitchFamily="50" charset="-127"/>
              </a:rPr>
              <a:t>입니다</a:t>
            </a:r>
            <a:r>
              <a:rPr lang="en-US" altLang="ko-KR" sz="2800" i="1" spc="-75" dirty="0">
                <a:ln>
                  <a:solidFill>
                    <a:schemeClr val="tx1">
                      <a:alpha val="5000"/>
                    </a:schemeClr>
                  </a:solidFill>
                </a:ln>
                <a:solidFill>
                  <a:srgbClr val="2C210A"/>
                </a:solidFill>
                <a:latin typeface="배달의민족 연성" pitchFamily="50" charset="-127"/>
                <a:ea typeface="배달의민족 연성" pitchFamily="50" charset="-127"/>
              </a:rPr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46C5741-FE84-4AE1-9C94-C56407FB60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800" y="712804"/>
            <a:ext cx="3886200" cy="381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2D97B85-12F7-48D4-AF7F-C6551E6F832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89348" y="46054"/>
            <a:ext cx="1402652" cy="14097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F871010-D3D3-4293-B606-4E21507B8297}"/>
              </a:ext>
            </a:extLst>
          </p:cNvPr>
          <p:cNvSpPr txBox="1"/>
          <p:nvPr/>
        </p:nvSpPr>
        <p:spPr>
          <a:xfrm>
            <a:off x="4093689" y="1065627"/>
            <a:ext cx="4004622" cy="12080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7000"/>
              </a:lnSpc>
            </a:pPr>
            <a:r>
              <a:rPr lang="en-US" altLang="ko-KR" sz="11500" dirty="0">
                <a:solidFill>
                  <a:srgbClr val="000000"/>
                </a:solidFill>
                <a:latin typeface="Rage Italic" panose="03070502040507070304" pitchFamily="66" charset="0"/>
              </a:rPr>
              <a:t>Comma</a:t>
            </a:r>
            <a:endParaRPr lang="ko-KR" altLang="en-US" sz="11500" dirty="0">
              <a:solidFill>
                <a:srgbClr val="000000"/>
              </a:solidFill>
              <a:latin typeface="Rage Italic" panose="03070502040507070304" pitchFamily="66" charset="0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73A76A64-6A04-4CED-BC57-01D4886DEA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150836" y="5312922"/>
            <a:ext cx="1390650" cy="139065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81DCF28B-9DCD-4865-92B2-10DC41D5D1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0650515" y="5312922"/>
            <a:ext cx="1390650" cy="139065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164CBF6-8902-4693-97C1-88F0D854BC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05400" y="5457046"/>
            <a:ext cx="1981200" cy="161925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29127F16-1EAB-4EEF-A66E-85DEA7D14DCB}"/>
              </a:ext>
            </a:extLst>
          </p:cNvPr>
          <p:cNvSpPr/>
          <p:nvPr/>
        </p:nvSpPr>
        <p:spPr>
          <a:xfrm>
            <a:off x="3769081" y="5889657"/>
            <a:ext cx="4653838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ko-KR" altLang="en-US" sz="2800" spc="-75" dirty="0">
                <a:ln>
                  <a:solidFill>
                    <a:schemeClr val="tx1">
                      <a:alpha val="5000"/>
                    </a:schemeClr>
                  </a:solidFill>
                </a:ln>
                <a:solidFill>
                  <a:srgbClr val="402524"/>
                </a:solidFill>
                <a:latin typeface="배달의민족 연성" pitchFamily="50" charset="-127"/>
                <a:ea typeface="배달의민족 연성" pitchFamily="50" charset="-127"/>
              </a:rPr>
              <a:t>안녕하세요 저희는 팀 </a:t>
            </a:r>
            <a:r>
              <a:rPr lang="en-US" altLang="ko-KR" sz="2800" spc="-75" dirty="0">
                <a:ln>
                  <a:solidFill>
                    <a:schemeClr val="tx1">
                      <a:alpha val="5000"/>
                    </a:schemeClr>
                  </a:solidFill>
                </a:ln>
                <a:solidFill>
                  <a:srgbClr val="402524"/>
                </a:solidFill>
                <a:latin typeface="배달의민족 연성" pitchFamily="50" charset="-127"/>
                <a:ea typeface="배달의민족 연성" pitchFamily="50" charset="-127"/>
              </a:rPr>
              <a:t>“comma” </a:t>
            </a:r>
            <a:r>
              <a:rPr lang="ko-KR" altLang="en-US" sz="2800" spc="-75" dirty="0">
                <a:ln>
                  <a:solidFill>
                    <a:schemeClr val="tx1">
                      <a:alpha val="5000"/>
                    </a:schemeClr>
                  </a:solidFill>
                </a:ln>
                <a:solidFill>
                  <a:srgbClr val="402524"/>
                </a:solidFill>
                <a:latin typeface="배달의민족 연성" pitchFamily="50" charset="-127"/>
                <a:ea typeface="배달의민족 연성" pitchFamily="50" charset="-127"/>
              </a:rPr>
              <a:t>입니다</a:t>
            </a:r>
            <a:r>
              <a:rPr lang="en-US" altLang="ko-KR" sz="2800" spc="-75" dirty="0">
                <a:ln>
                  <a:solidFill>
                    <a:schemeClr val="tx1">
                      <a:alpha val="5000"/>
                    </a:schemeClr>
                  </a:solidFill>
                </a:ln>
                <a:solidFill>
                  <a:srgbClr val="402524"/>
                </a:solidFill>
                <a:latin typeface="배달의민족 연성" pitchFamily="50" charset="-127"/>
                <a:ea typeface="배달의민족 연성" pitchFamily="50" charset="-127"/>
              </a:rPr>
              <a:t>.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78977DDF-4F10-4F97-B536-EE54CAC9B74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91397" y="2870858"/>
            <a:ext cx="600075" cy="116205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42537D8A-C094-4F7C-9D08-B95C0B8294C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4004642" y="2834282"/>
            <a:ext cx="586560" cy="1162050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860896" y="1901952"/>
            <a:ext cx="2499931" cy="34625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208FF17-AD6A-46E0-B360-3E562628D27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1303868" y="5387784"/>
            <a:ext cx="2343150" cy="714375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C2AD0026-BC8A-40AB-9C14-570063347C4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8487650" y="5387784"/>
            <a:ext cx="2343150" cy="714375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3E190867-7842-41C9-A1AA-94B9BD28A379}"/>
              </a:ext>
            </a:extLst>
          </p:cNvPr>
          <p:cNvSpPr/>
          <p:nvPr/>
        </p:nvSpPr>
        <p:spPr>
          <a:xfrm>
            <a:off x="1976476" y="5457888"/>
            <a:ext cx="93326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latin typeface="배달의민족 연성" pitchFamily="50" charset="-127"/>
                <a:ea typeface="배달의민족 연성" pitchFamily="50" charset="-127"/>
              </a:rPr>
              <a:t>박지영</a:t>
            </a:r>
            <a:endParaRPr lang="ko-KR" altLang="en-US" sz="400" dirty="0">
              <a:latin typeface="배달의민족 연성" pitchFamily="50" charset="-127"/>
              <a:ea typeface="배달의민족 연성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250C405-FF96-4F68-9DF0-991B949E4109}"/>
              </a:ext>
            </a:extLst>
          </p:cNvPr>
          <p:cNvSpPr/>
          <p:nvPr/>
        </p:nvSpPr>
        <p:spPr>
          <a:xfrm>
            <a:off x="9289650" y="5477825"/>
            <a:ext cx="93326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latin typeface="배달의민족 연성" pitchFamily="50" charset="-127"/>
                <a:ea typeface="배달의민족 연성" pitchFamily="50" charset="-127"/>
              </a:rPr>
              <a:t>정현서</a:t>
            </a:r>
          </a:p>
        </p:txBody>
      </p:sp>
      <p:sp>
        <p:nvSpPr>
          <p:cNvPr id="26" name="사각형 설명선 25"/>
          <p:cNvSpPr/>
          <p:nvPr/>
        </p:nvSpPr>
        <p:spPr>
          <a:xfrm>
            <a:off x="4325019" y="1292352"/>
            <a:ext cx="3523488" cy="1621536"/>
          </a:xfrm>
          <a:prstGeom prst="wedgeRectCallout">
            <a:avLst>
              <a:gd name="adj1" fmla="val -48169"/>
              <a:gd name="adj2" fmla="val 67011"/>
            </a:avLst>
          </a:prstGeom>
          <a:noFill/>
          <a:ln w="38100">
            <a:solidFill>
              <a:srgbClr val="2C210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사각형 설명선 26"/>
          <p:cNvSpPr/>
          <p:nvPr/>
        </p:nvSpPr>
        <p:spPr>
          <a:xfrm>
            <a:off x="4306731" y="3285744"/>
            <a:ext cx="3523488" cy="1621536"/>
          </a:xfrm>
          <a:prstGeom prst="wedgeRectCallout">
            <a:avLst>
              <a:gd name="adj1" fmla="val 50793"/>
              <a:gd name="adj2" fmla="val 61748"/>
            </a:avLst>
          </a:prstGeom>
          <a:noFill/>
          <a:ln w="38100">
            <a:solidFill>
              <a:srgbClr val="2C210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4337211" y="1792224"/>
            <a:ext cx="34991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latin typeface="배달의민족 연성" pitchFamily="50" charset="-127"/>
                <a:ea typeface="배달의민족 연성" pitchFamily="50" charset="-127"/>
              </a:rPr>
              <a:t>“</a:t>
            </a:r>
            <a:r>
              <a:rPr lang="ko-KR" altLang="en-US" sz="3600" dirty="0">
                <a:latin typeface="배달의민족 연성" pitchFamily="50" charset="-127"/>
                <a:ea typeface="배달의민족 연성" pitchFamily="50" charset="-127"/>
              </a:rPr>
              <a:t>기획</a:t>
            </a:r>
            <a:r>
              <a:rPr lang="en-US" altLang="ko-KR" sz="3600" dirty="0">
                <a:latin typeface="배달의민족 연성" pitchFamily="50" charset="-127"/>
                <a:ea typeface="배달의민족 연성" pitchFamily="50" charset="-127"/>
              </a:rPr>
              <a:t> </a:t>
            </a:r>
            <a:r>
              <a:rPr lang="ko-KR" altLang="en-US" sz="3600" dirty="0">
                <a:latin typeface="배달의민족 연성" pitchFamily="50" charset="-127"/>
                <a:ea typeface="배달의민족 연성" pitchFamily="50" charset="-127"/>
              </a:rPr>
              <a:t>및 발표</a:t>
            </a:r>
            <a:r>
              <a:rPr lang="en-US" altLang="ko-KR" sz="3600" dirty="0">
                <a:latin typeface="배달의민족 연성" pitchFamily="50" charset="-127"/>
                <a:ea typeface="배달의민족 연성" pitchFamily="50" charset="-127"/>
              </a:rPr>
              <a:t>”</a:t>
            </a:r>
            <a:endParaRPr lang="ko-KR" altLang="en-US" sz="3600" dirty="0">
              <a:latin typeface="배달의민족 연성" pitchFamily="50" charset="-127"/>
              <a:ea typeface="배달의민족 연성" pitchFamily="50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331115" y="3761232"/>
            <a:ext cx="34991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latin typeface="배달의민족 연성" pitchFamily="50" charset="-127"/>
                <a:ea typeface="배달의민족 연성" pitchFamily="50" charset="-127"/>
              </a:rPr>
              <a:t>“</a:t>
            </a:r>
            <a:r>
              <a:rPr lang="ko-KR" altLang="en-US" sz="3600" dirty="0">
                <a:latin typeface="배달의민족 연성" pitchFamily="50" charset="-127"/>
                <a:ea typeface="배달의민족 연성" pitchFamily="50" charset="-127"/>
              </a:rPr>
              <a:t>기획 및 개발</a:t>
            </a:r>
            <a:r>
              <a:rPr lang="en-US" altLang="ko-KR" sz="3600" dirty="0">
                <a:latin typeface="배달의민족 연성" pitchFamily="50" charset="-127"/>
                <a:ea typeface="배달의민족 연성" pitchFamily="50" charset="-127"/>
              </a:rPr>
              <a:t>”</a:t>
            </a:r>
            <a:endParaRPr lang="ko-KR" altLang="en-US" sz="3600" dirty="0">
              <a:latin typeface="배달의민족 연성" pitchFamily="50" charset="-127"/>
              <a:ea typeface="배달의민족 연성" pitchFamily="50" charset="-127"/>
            </a:endParaRPr>
          </a:p>
        </p:txBody>
      </p:sp>
      <p:pic>
        <p:nvPicPr>
          <p:cNvPr id="30" name="Picture 3" descr="https://pbs.twimg.com/profile_images/645882322810568704/O1pXuI-Q.jpg"/>
          <p:cNvPicPr>
            <a:picLocks noChangeAspect="1" noChangeArrowheads="1"/>
          </p:cNvPicPr>
          <p:nvPr/>
        </p:nvPicPr>
        <p:blipFill>
          <a:blip r:embed="rId9"/>
          <a:srcRect l="10669" r="12188"/>
          <a:stretch>
            <a:fillRect/>
          </a:stretch>
        </p:blipFill>
        <p:spPr bwMode="auto">
          <a:xfrm>
            <a:off x="1132206" y="1519320"/>
            <a:ext cx="2845341" cy="3688405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31" name="Picture 2"/>
          <p:cNvPicPr>
            <a:picLocks noChangeAspect="1" noChangeArrowheads="1"/>
          </p:cNvPicPr>
          <p:nvPr/>
        </p:nvPicPr>
        <p:blipFill>
          <a:blip r:embed="rId10">
            <a:duotone>
              <a:prstClr val="black"/>
              <a:schemeClr val="accent2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8385174" y="1580605"/>
            <a:ext cx="2674620" cy="3566161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FD53E05D-99E9-4230-8ABD-4B6A7DE0C07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45840" y="3097571"/>
            <a:ext cx="600075" cy="1162050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E95761B8-585A-4B60-BE40-2285EBD90C7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259600" y="3095539"/>
            <a:ext cx="586560" cy="116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0287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584AF1CD-794C-4726-8720-2AC9D3F40AA8}"/>
              </a:ext>
            </a:extLst>
          </p:cNvPr>
          <p:cNvSpPr/>
          <p:nvPr/>
        </p:nvSpPr>
        <p:spPr>
          <a:xfrm>
            <a:off x="210074" y="316354"/>
            <a:ext cx="139012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i="1" spc="-75" dirty="0">
                <a:ln>
                  <a:solidFill>
                    <a:schemeClr val="tx1">
                      <a:alpha val="5000"/>
                    </a:schemeClr>
                  </a:solidFill>
                </a:ln>
                <a:solidFill>
                  <a:srgbClr val="2C210A"/>
                </a:solidFill>
                <a:latin typeface="배달의민족 연성" pitchFamily="50" charset="-127"/>
                <a:ea typeface="배달의민족 연성" pitchFamily="50" charset="-127"/>
              </a:rPr>
              <a:t>메이커란</a:t>
            </a:r>
            <a:r>
              <a:rPr lang="en-US" altLang="ko-KR" sz="2800" i="1" spc="-75" dirty="0">
                <a:ln>
                  <a:solidFill>
                    <a:schemeClr val="tx1">
                      <a:alpha val="5000"/>
                    </a:schemeClr>
                  </a:solidFill>
                </a:ln>
                <a:solidFill>
                  <a:srgbClr val="2C210A"/>
                </a:solidFill>
                <a:latin typeface="배달의민족 연성" pitchFamily="50" charset="-127"/>
                <a:ea typeface="배달의민족 연성" pitchFamily="50" charset="-127"/>
              </a:rPr>
              <a:t>?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46C5741-FE84-4AE1-9C94-C56407FB60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800" y="712804"/>
            <a:ext cx="3886200" cy="381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2D97B85-12F7-48D4-AF7F-C6551E6F832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89348" y="46054"/>
            <a:ext cx="1402652" cy="14097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164CBF6-8902-4693-97C1-88F0D854BC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05400" y="6436760"/>
            <a:ext cx="1981200" cy="16192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73A76A64-6A04-4CED-BC57-01D4886DEA4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150836" y="5312922"/>
            <a:ext cx="1390650" cy="139065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81DCF28B-9DCD-4865-92B2-10DC41D5D1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0650515" y="5312922"/>
            <a:ext cx="1390650" cy="139065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BF871010-D3D3-4293-B606-4E21507B8297}"/>
              </a:ext>
            </a:extLst>
          </p:cNvPr>
          <p:cNvSpPr txBox="1"/>
          <p:nvPr/>
        </p:nvSpPr>
        <p:spPr>
          <a:xfrm>
            <a:off x="2679080" y="979714"/>
            <a:ext cx="6833841" cy="1019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7000"/>
              </a:lnSpc>
            </a:pPr>
            <a:r>
              <a:rPr lang="ko-KR" altLang="en-US" sz="6000" dirty="0">
                <a:solidFill>
                  <a:srgbClr val="000000"/>
                </a:solidFill>
                <a:latin typeface="배달의민족 연성" pitchFamily="50" charset="-127"/>
                <a:ea typeface="배달의민족 연성" pitchFamily="50" charset="-127"/>
              </a:rPr>
              <a:t>우리는 메이커 라고 합니다</a:t>
            </a:r>
            <a:r>
              <a:rPr lang="en-US" altLang="ko-KR" sz="6000" dirty="0">
                <a:solidFill>
                  <a:srgbClr val="000000"/>
                </a:solidFill>
                <a:latin typeface="배달의민족 연성" pitchFamily="50" charset="-127"/>
                <a:ea typeface="배달의민족 연성" pitchFamily="50" charset="-127"/>
              </a:rPr>
              <a:t>.</a:t>
            </a:r>
            <a:endParaRPr lang="ko-KR" altLang="en-US" sz="6000" dirty="0">
              <a:solidFill>
                <a:srgbClr val="000000"/>
              </a:solidFill>
              <a:latin typeface="Harry P" panose="00000400000000000000" pitchFamily="2" charset="0"/>
            </a:endParaRP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 rot="5400000">
            <a:off x="1363196" y="2549495"/>
            <a:ext cx="4174148" cy="3130611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6145" name="Picture 1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7276532" y="2033516"/>
            <a:ext cx="3121926" cy="4162568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30254719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584AF1CD-794C-4726-8720-2AC9D3F40AA8}"/>
              </a:ext>
            </a:extLst>
          </p:cNvPr>
          <p:cNvSpPr/>
          <p:nvPr/>
        </p:nvSpPr>
        <p:spPr>
          <a:xfrm>
            <a:off x="210074" y="316354"/>
            <a:ext cx="146867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i="1" spc="-75" dirty="0">
                <a:ln>
                  <a:solidFill>
                    <a:schemeClr val="tx1">
                      <a:alpha val="5000"/>
                    </a:schemeClr>
                  </a:solidFill>
                </a:ln>
                <a:solidFill>
                  <a:srgbClr val="2C210A"/>
                </a:solidFill>
                <a:latin typeface="배달의민족 연성" pitchFamily="50" charset="-127"/>
                <a:ea typeface="배달의민족 연성" pitchFamily="50" charset="-127"/>
              </a:rPr>
              <a:t>해커스 란</a:t>
            </a:r>
            <a:r>
              <a:rPr lang="en-US" altLang="ko-KR" sz="2800" i="1" spc="-75" dirty="0">
                <a:ln>
                  <a:solidFill>
                    <a:schemeClr val="tx1">
                      <a:alpha val="5000"/>
                    </a:schemeClr>
                  </a:solidFill>
                </a:ln>
                <a:solidFill>
                  <a:srgbClr val="2C210A"/>
                </a:solidFill>
                <a:latin typeface="배달의민족 연성" pitchFamily="50" charset="-127"/>
                <a:ea typeface="배달의민족 연성" pitchFamily="50" charset="-127"/>
              </a:rPr>
              <a:t>?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46C5741-FE84-4AE1-9C94-C56407FB60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800" y="712804"/>
            <a:ext cx="3886200" cy="381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2D97B85-12F7-48D4-AF7F-C6551E6F832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89348" y="46054"/>
            <a:ext cx="1402652" cy="14097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164CBF6-8902-4693-97C1-88F0D854BC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05400" y="6436760"/>
            <a:ext cx="1981200" cy="16192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73A76A64-6A04-4CED-BC57-01D4886DEA4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150836" y="5312922"/>
            <a:ext cx="1390650" cy="139065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81DCF28B-9DCD-4865-92B2-10DC41D5D1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0650515" y="5312922"/>
            <a:ext cx="1390650" cy="1390650"/>
          </a:xfrm>
          <a:prstGeom prst="rect">
            <a:avLst/>
          </a:prstGeom>
        </p:spPr>
      </p:pic>
      <p:pic>
        <p:nvPicPr>
          <p:cNvPr id="35841" name="Picture 1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2947851" y="1309551"/>
            <a:ext cx="6457406" cy="4843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EF5A007-4F85-40B3-8CF4-FEA04E99E68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45840" y="3097571"/>
            <a:ext cx="600075" cy="116205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3BF89A9-936B-4D70-BDC2-E75D3DFBF52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259600" y="3095539"/>
            <a:ext cx="586560" cy="116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0287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4" name="Picture 2" descr="보헤미안 랩소디에 대한 이미지 검색결과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12192000" cy="6858001"/>
          </a:xfrm>
          <a:prstGeom prst="rect">
            <a:avLst/>
          </a:prstGeom>
          <a:noFill/>
        </p:spPr>
      </p:pic>
      <p:sp>
        <p:nvSpPr>
          <p:cNvPr id="3" name="직사각형 2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tx1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72DCFD8-24CD-4721-90F2-FEBC197644B2}"/>
              </a:ext>
            </a:extLst>
          </p:cNvPr>
          <p:cNvSpPr txBox="1"/>
          <p:nvPr/>
        </p:nvSpPr>
        <p:spPr>
          <a:xfrm>
            <a:off x="0" y="3228945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빙그레체" panose="02030803000000000000" pitchFamily="18" charset="-127"/>
                <a:ea typeface="빙그레체" panose="02030803000000000000" pitchFamily="18" charset="-127"/>
              </a:rPr>
              <a:t>저희는 메이커 문화를 이끌어갈 기업으로 성장할 것입니다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8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584AF1CD-794C-4726-8720-2AC9D3F40AA8}"/>
              </a:ext>
            </a:extLst>
          </p:cNvPr>
          <p:cNvSpPr/>
          <p:nvPr/>
        </p:nvSpPr>
        <p:spPr>
          <a:xfrm>
            <a:off x="210074" y="316354"/>
            <a:ext cx="282160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i="1" spc="-75" dirty="0">
                <a:ln>
                  <a:solidFill>
                    <a:schemeClr val="tx1">
                      <a:alpha val="5000"/>
                    </a:schemeClr>
                  </a:solidFill>
                </a:ln>
                <a:solidFill>
                  <a:srgbClr val="2C210A"/>
                </a:solidFill>
                <a:latin typeface="배달의민족 연성" pitchFamily="50" charset="-127"/>
                <a:ea typeface="배달의민족 연성" pitchFamily="50" charset="-127"/>
              </a:rPr>
              <a:t>저희 팀은 </a:t>
            </a:r>
            <a:r>
              <a:rPr lang="en-US" altLang="ko-KR" sz="2800" i="1" spc="-75" dirty="0">
                <a:ln>
                  <a:solidFill>
                    <a:schemeClr val="tx1">
                      <a:alpha val="5000"/>
                    </a:schemeClr>
                  </a:solidFill>
                </a:ln>
                <a:solidFill>
                  <a:srgbClr val="2C210A"/>
                </a:solidFill>
                <a:latin typeface="배달의민족 연성" pitchFamily="50" charset="-127"/>
                <a:ea typeface="배달의민족 연성" pitchFamily="50" charset="-127"/>
              </a:rPr>
              <a:t>“</a:t>
            </a:r>
            <a:r>
              <a:rPr lang="ko-KR" altLang="en-US" sz="2800" i="1" spc="-75" dirty="0">
                <a:ln>
                  <a:solidFill>
                    <a:schemeClr val="tx1">
                      <a:alpha val="5000"/>
                    </a:schemeClr>
                  </a:solidFill>
                </a:ln>
                <a:solidFill>
                  <a:srgbClr val="2C210A"/>
                </a:solidFill>
                <a:latin typeface="배달의민족 연성" pitchFamily="50" charset="-127"/>
                <a:ea typeface="배달의민족 연성" pitchFamily="50" charset="-127"/>
              </a:rPr>
              <a:t>콤마</a:t>
            </a:r>
            <a:r>
              <a:rPr lang="en-US" altLang="ko-KR" sz="2800" i="1" spc="-75" dirty="0">
                <a:ln>
                  <a:solidFill>
                    <a:schemeClr val="tx1">
                      <a:alpha val="5000"/>
                    </a:schemeClr>
                  </a:solidFill>
                </a:ln>
                <a:solidFill>
                  <a:srgbClr val="2C210A"/>
                </a:solidFill>
                <a:latin typeface="배달의민족 연성" pitchFamily="50" charset="-127"/>
                <a:ea typeface="배달의민족 연성" pitchFamily="50" charset="-127"/>
              </a:rPr>
              <a:t>” </a:t>
            </a:r>
            <a:r>
              <a:rPr lang="ko-KR" altLang="en-US" sz="2800" i="1" spc="-75" dirty="0">
                <a:ln>
                  <a:solidFill>
                    <a:schemeClr val="tx1">
                      <a:alpha val="5000"/>
                    </a:schemeClr>
                  </a:solidFill>
                </a:ln>
                <a:solidFill>
                  <a:srgbClr val="2C210A"/>
                </a:solidFill>
                <a:latin typeface="배달의민족 연성" pitchFamily="50" charset="-127"/>
                <a:ea typeface="배달의민족 연성" pitchFamily="50" charset="-127"/>
              </a:rPr>
              <a:t>입니다</a:t>
            </a:r>
            <a:r>
              <a:rPr lang="en-US" altLang="ko-KR" sz="2800" i="1" spc="-75" dirty="0">
                <a:ln>
                  <a:solidFill>
                    <a:schemeClr val="tx1">
                      <a:alpha val="5000"/>
                    </a:schemeClr>
                  </a:solidFill>
                </a:ln>
                <a:solidFill>
                  <a:srgbClr val="2C210A"/>
                </a:solidFill>
                <a:latin typeface="배달의민족 연성" pitchFamily="50" charset="-127"/>
                <a:ea typeface="배달의민족 연성" pitchFamily="50" charset="-127"/>
              </a:rPr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46C5741-FE84-4AE1-9C94-C56407FB60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800" y="712804"/>
            <a:ext cx="3886200" cy="381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2D97B85-12F7-48D4-AF7F-C6551E6F832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89348" y="46054"/>
            <a:ext cx="1402652" cy="14097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C307DB79-DC5D-46DA-9428-BEE27040896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6903" y="1926345"/>
            <a:ext cx="4380216" cy="493165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D06C774-2CC6-4794-8EAD-FAB1B3F6ADB2}"/>
              </a:ext>
            </a:extLst>
          </p:cNvPr>
          <p:cNvSpPr txBox="1"/>
          <p:nvPr/>
        </p:nvSpPr>
        <p:spPr>
          <a:xfrm>
            <a:off x="2399765" y="1348360"/>
            <a:ext cx="7361311" cy="12080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7000"/>
              </a:lnSpc>
            </a:pPr>
            <a:r>
              <a:rPr lang="en-US" altLang="ko-KR" sz="11500" dirty="0">
                <a:solidFill>
                  <a:srgbClr val="000000"/>
                </a:solidFill>
                <a:latin typeface="Rage Italic" panose="03070502040507070304" pitchFamily="66" charset="0"/>
              </a:rPr>
              <a:t>“Q&amp;A” start!</a:t>
            </a:r>
            <a:endParaRPr lang="ko-KR" altLang="en-US" sz="11500" dirty="0">
              <a:solidFill>
                <a:srgbClr val="000000"/>
              </a:solidFill>
              <a:latin typeface="Rage Italic" panose="03070502040507070304" pitchFamily="66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E7114B8-C5E2-4F83-9D52-273AF0F963A3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77893" y="2189438"/>
            <a:ext cx="5114107" cy="466856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1F1C65C-61F9-4897-A176-DB9E9893683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97677" y="2431764"/>
            <a:ext cx="4565488" cy="4426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8011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584AF1CD-794C-4726-8720-2AC9D3F40AA8}"/>
              </a:ext>
            </a:extLst>
          </p:cNvPr>
          <p:cNvSpPr/>
          <p:nvPr/>
        </p:nvSpPr>
        <p:spPr>
          <a:xfrm>
            <a:off x="210074" y="316354"/>
            <a:ext cx="251383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i="1" spc="-75" dirty="0">
                <a:ln>
                  <a:solidFill>
                    <a:schemeClr val="tx1">
                      <a:alpha val="5000"/>
                    </a:schemeClr>
                  </a:solidFill>
                </a:ln>
                <a:solidFill>
                  <a:srgbClr val="2C210A"/>
                </a:solidFill>
                <a:latin typeface="배달의민족 연성" pitchFamily="50" charset="-127"/>
                <a:ea typeface="배달의민족 연성" pitchFamily="50" charset="-127"/>
              </a:rPr>
              <a:t>우리의 고객층 메이커</a:t>
            </a:r>
            <a:endParaRPr lang="en-US" altLang="ko-KR" sz="2800" i="1" spc="-75" dirty="0">
              <a:ln>
                <a:solidFill>
                  <a:schemeClr val="tx1">
                    <a:alpha val="5000"/>
                  </a:schemeClr>
                </a:solidFill>
              </a:ln>
              <a:solidFill>
                <a:srgbClr val="2C210A"/>
              </a:solidFill>
              <a:latin typeface="배달의민족 연성" pitchFamily="50" charset="-127"/>
              <a:ea typeface="배달의민족 연성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46C5741-FE84-4AE1-9C94-C56407FB60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800" y="712804"/>
            <a:ext cx="3886200" cy="381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2D97B85-12F7-48D4-AF7F-C6551E6F832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89348" y="46054"/>
            <a:ext cx="1402652" cy="14097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164CBF6-8902-4693-97C1-88F0D854BC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05400" y="6502074"/>
            <a:ext cx="1981200" cy="16192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73A76A64-6A04-4CED-BC57-01D4886DEA4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150836" y="5312922"/>
            <a:ext cx="1390650" cy="139065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81DCF28B-9DCD-4865-92B2-10DC41D5D1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0650515" y="5312922"/>
            <a:ext cx="1390650" cy="139065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BF871010-D3D3-4293-B606-4E21507B8297}"/>
              </a:ext>
            </a:extLst>
          </p:cNvPr>
          <p:cNvSpPr txBox="1"/>
          <p:nvPr/>
        </p:nvSpPr>
        <p:spPr>
          <a:xfrm>
            <a:off x="2534194" y="809897"/>
            <a:ext cx="7994469" cy="996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ko-KR" altLang="en-US" sz="6000" dirty="0">
                <a:solidFill>
                  <a:srgbClr val="000000"/>
                </a:solidFill>
                <a:latin typeface="배달의민족 연성" pitchFamily="50" charset="-127"/>
                <a:ea typeface="배달의민족 연성" pitchFamily="50" charset="-127"/>
              </a:rPr>
              <a:t>왜 중요할까</a:t>
            </a:r>
            <a:r>
              <a:rPr lang="en-US" altLang="ko-KR" sz="6000" dirty="0">
                <a:solidFill>
                  <a:srgbClr val="000000"/>
                </a:solidFill>
                <a:latin typeface="배달의민족 연성" pitchFamily="50" charset="-127"/>
                <a:ea typeface="배달의민족 연성" pitchFamily="50" charset="-127"/>
              </a:rPr>
              <a:t>?</a:t>
            </a:r>
            <a:endParaRPr lang="ko-KR" altLang="en-US" sz="6000" dirty="0">
              <a:solidFill>
                <a:srgbClr val="000000"/>
              </a:solidFill>
              <a:latin typeface="배달의민족 연성" pitchFamily="50" charset="-127"/>
              <a:ea typeface="배달의민족 연성" pitchFamily="50" charset="-127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1562328" y="1922218"/>
            <a:ext cx="5151981" cy="44127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5097871" y="2643597"/>
            <a:ext cx="6249988" cy="308610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cxnSp>
        <p:nvCxnSpPr>
          <p:cNvPr id="26" name="직선 연결선 25"/>
          <p:cNvCxnSpPr/>
          <p:nvPr/>
        </p:nvCxnSpPr>
        <p:spPr>
          <a:xfrm>
            <a:off x="6152606" y="3526972"/>
            <a:ext cx="4924697" cy="1588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>
            <a:off x="5312228" y="4580709"/>
            <a:ext cx="5987143" cy="4354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5064035" y="4985657"/>
            <a:ext cx="1297576" cy="4354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 flipV="1">
            <a:off x="5072742" y="4767943"/>
            <a:ext cx="6252755" cy="17417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3518353" y="1959593"/>
            <a:ext cx="5638709" cy="4287446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cxnSp>
        <p:nvCxnSpPr>
          <p:cNvPr id="34" name="직선 연결선 33"/>
          <p:cNvCxnSpPr/>
          <p:nvPr/>
        </p:nvCxnSpPr>
        <p:spPr>
          <a:xfrm>
            <a:off x="3810001" y="5064035"/>
            <a:ext cx="5216433" cy="4354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>
            <a:off x="3548743" y="5286104"/>
            <a:ext cx="2865120" cy="17416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7028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4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7" dur="5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584AF1CD-794C-4726-8720-2AC9D3F40AA8}"/>
              </a:ext>
            </a:extLst>
          </p:cNvPr>
          <p:cNvSpPr/>
          <p:nvPr/>
        </p:nvSpPr>
        <p:spPr>
          <a:xfrm>
            <a:off x="210074" y="316354"/>
            <a:ext cx="150233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i="1" spc="-75" dirty="0">
                <a:ln>
                  <a:solidFill>
                    <a:schemeClr val="tx1">
                      <a:alpha val="5000"/>
                    </a:schemeClr>
                  </a:solidFill>
                </a:ln>
                <a:solidFill>
                  <a:srgbClr val="2C210A"/>
                </a:solidFill>
                <a:latin typeface="배달의민족 연성" pitchFamily="50" charset="-127"/>
                <a:ea typeface="배달의민족 연성" pitchFamily="50" charset="-127"/>
              </a:rPr>
              <a:t>꿈이 현실로</a:t>
            </a:r>
            <a:r>
              <a:rPr lang="en-US" altLang="ko-KR" sz="2800" i="1" spc="-75" dirty="0">
                <a:ln>
                  <a:solidFill>
                    <a:schemeClr val="tx1">
                      <a:alpha val="5000"/>
                    </a:schemeClr>
                  </a:solidFill>
                </a:ln>
                <a:solidFill>
                  <a:srgbClr val="2C210A"/>
                </a:solidFill>
                <a:latin typeface="배달의민족 연성" pitchFamily="50" charset="-127"/>
                <a:ea typeface="배달의민족 연성" pitchFamily="50" charset="-127"/>
              </a:rPr>
              <a:t>!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46C5741-FE84-4AE1-9C94-C56407FB60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800" y="712804"/>
            <a:ext cx="3886200" cy="381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2D97B85-12F7-48D4-AF7F-C6551E6F832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89348" y="46054"/>
            <a:ext cx="1402652" cy="14097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1F1C65C-61F9-4897-A176-DB9E989368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02282" y="2043596"/>
            <a:ext cx="4965868" cy="4814404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B5EC16B7-B3C9-4013-BAB9-33E47E821F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150836" y="5312922"/>
            <a:ext cx="1390650" cy="139065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97C3EACB-8488-449A-A1A4-42098604E2A8}"/>
              </a:ext>
            </a:extLst>
          </p:cNvPr>
          <p:cNvSpPr txBox="1"/>
          <p:nvPr/>
        </p:nvSpPr>
        <p:spPr>
          <a:xfrm>
            <a:off x="1112364" y="2214269"/>
            <a:ext cx="6481261" cy="10195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7000"/>
              </a:lnSpc>
            </a:pPr>
            <a:r>
              <a:rPr lang="ko-KR" altLang="en-US" sz="6600" dirty="0">
                <a:solidFill>
                  <a:srgbClr val="000000"/>
                </a:solidFill>
                <a:latin typeface="배달의민족 연성" pitchFamily="50" charset="-127"/>
                <a:ea typeface="배달의민족 연성" pitchFamily="50" charset="-127"/>
              </a:rPr>
              <a:t>저희 사업 궁금하시죠</a:t>
            </a:r>
            <a:r>
              <a:rPr lang="en-US" altLang="ko-KR" sz="6600" dirty="0">
                <a:solidFill>
                  <a:srgbClr val="000000"/>
                </a:solidFill>
                <a:latin typeface="배달의민족 연성" pitchFamily="50" charset="-127"/>
                <a:ea typeface="배달의민족 연성" pitchFamily="50" charset="-127"/>
              </a:rPr>
              <a:t>?</a:t>
            </a:r>
            <a:endParaRPr lang="ko-KR" altLang="en-US" sz="6600" dirty="0">
              <a:solidFill>
                <a:srgbClr val="000000"/>
              </a:solidFill>
              <a:latin typeface="배달의민족 연성" pitchFamily="50" charset="-127"/>
              <a:ea typeface="배달의민족 연성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689196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584AF1CD-794C-4726-8720-2AC9D3F40AA8}"/>
              </a:ext>
            </a:extLst>
          </p:cNvPr>
          <p:cNvSpPr/>
          <p:nvPr/>
        </p:nvSpPr>
        <p:spPr>
          <a:xfrm>
            <a:off x="210074" y="316354"/>
            <a:ext cx="274305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i="1" spc="-75" dirty="0">
                <a:ln>
                  <a:solidFill>
                    <a:schemeClr val="tx1">
                      <a:alpha val="5000"/>
                    </a:schemeClr>
                  </a:solidFill>
                </a:ln>
                <a:solidFill>
                  <a:srgbClr val="2C210A"/>
                </a:solidFill>
                <a:latin typeface="배달의민족 연성" pitchFamily="50" charset="-127"/>
                <a:ea typeface="배달의민족 연성" pitchFamily="50" charset="-127"/>
              </a:rPr>
              <a:t>저희 사업 궁금하시죠</a:t>
            </a:r>
            <a:r>
              <a:rPr lang="en-US" altLang="ko-KR" sz="2800" i="1" spc="-75" dirty="0">
                <a:ln>
                  <a:solidFill>
                    <a:schemeClr val="tx1">
                      <a:alpha val="5000"/>
                    </a:schemeClr>
                  </a:solidFill>
                </a:ln>
                <a:solidFill>
                  <a:srgbClr val="2C210A"/>
                </a:solidFill>
                <a:latin typeface="배달의민족 연성" pitchFamily="50" charset="-127"/>
                <a:ea typeface="배달의민족 연성" pitchFamily="50" charset="-127"/>
              </a:rPr>
              <a:t>?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46C5741-FE84-4AE1-9C94-C56407FB60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800" y="712804"/>
            <a:ext cx="3886200" cy="381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2D97B85-12F7-48D4-AF7F-C6551E6F832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89348" y="46054"/>
            <a:ext cx="1402652" cy="14097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164CBF6-8902-4693-97C1-88F0D854BC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05400" y="6388699"/>
            <a:ext cx="1981200" cy="16192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F871010-D3D3-4293-B606-4E21507B8297}"/>
              </a:ext>
            </a:extLst>
          </p:cNvPr>
          <p:cNvSpPr txBox="1"/>
          <p:nvPr/>
        </p:nvSpPr>
        <p:spPr>
          <a:xfrm>
            <a:off x="4618673" y="870555"/>
            <a:ext cx="3066865" cy="10425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7000"/>
              </a:lnSpc>
            </a:pPr>
            <a:r>
              <a:rPr lang="ko-KR" altLang="en-US" sz="7200" dirty="0">
                <a:solidFill>
                  <a:srgbClr val="000000"/>
                </a:solidFill>
                <a:latin typeface="배달의민족 연성" pitchFamily="50" charset="-127"/>
                <a:ea typeface="배달의민족 연성" pitchFamily="50" charset="-127"/>
              </a:rPr>
              <a:t>린 캔버스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73A76A64-6A04-4CED-BC57-01D4886DEA4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150836" y="5312922"/>
            <a:ext cx="1390650" cy="139065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81DCF28B-9DCD-4865-92B2-10DC41D5D1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0650515" y="5312922"/>
            <a:ext cx="1390650" cy="139065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42537D8A-C094-4F7C-9D08-B95C0B8294C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573994" y="3095539"/>
            <a:ext cx="586560" cy="116205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8977DDF-4F10-4F97-B536-EE54CAC9B74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55324" y="3138211"/>
            <a:ext cx="600075" cy="1162050"/>
          </a:xfrm>
          <a:prstGeom prst="rect">
            <a:avLst/>
          </a:prstGeom>
        </p:spPr>
      </p:pic>
      <p:sp>
        <p:nvSpPr>
          <p:cNvPr id="11266" name="AutoShape 2" descr="해리포터 마법 모자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268" name="AutoShape 4" descr="해리포터 마법 모자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9951" name="AutoShape 15" descr="메이커 페어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9953" name="AutoShape 17" descr="메이커 페어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9957" name="AutoShape 21" descr="괴짜축제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9959" name="AutoShape 23" descr="괴짜축제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9961" name="AutoShape 25" descr="괴짜축제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9963" name="AutoShape 27" descr="괴짜축제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9965" name="AutoShape 29" descr="괴짜축제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1716133" y="1687214"/>
            <a:ext cx="8890907" cy="44524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FF209BBB-2AD5-4E7E-8AA8-16B6F65712FE}"/>
              </a:ext>
            </a:extLst>
          </p:cNvPr>
          <p:cNvSpPr/>
          <p:nvPr/>
        </p:nvSpPr>
        <p:spPr>
          <a:xfrm>
            <a:off x="1716133" y="2095077"/>
            <a:ext cx="1886049" cy="307570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7028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584AF1CD-794C-4726-8720-2AC9D3F40AA8}"/>
              </a:ext>
            </a:extLst>
          </p:cNvPr>
          <p:cNvSpPr/>
          <p:nvPr/>
        </p:nvSpPr>
        <p:spPr>
          <a:xfrm>
            <a:off x="210074" y="316354"/>
            <a:ext cx="274305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i="1" spc="-75" dirty="0">
                <a:ln>
                  <a:solidFill>
                    <a:schemeClr val="tx1">
                      <a:alpha val="5000"/>
                    </a:schemeClr>
                  </a:solidFill>
                </a:ln>
                <a:solidFill>
                  <a:srgbClr val="2C210A"/>
                </a:solidFill>
                <a:latin typeface="배달의민족 연성" pitchFamily="50" charset="-127"/>
                <a:ea typeface="배달의민족 연성" pitchFamily="50" charset="-127"/>
              </a:rPr>
              <a:t>저희 사업 궁금하시죠</a:t>
            </a:r>
            <a:r>
              <a:rPr lang="en-US" altLang="ko-KR" sz="2800" i="1" spc="-75" dirty="0">
                <a:ln>
                  <a:solidFill>
                    <a:schemeClr val="tx1">
                      <a:alpha val="5000"/>
                    </a:schemeClr>
                  </a:solidFill>
                </a:ln>
                <a:solidFill>
                  <a:srgbClr val="2C210A"/>
                </a:solidFill>
                <a:latin typeface="배달의민족 연성" pitchFamily="50" charset="-127"/>
                <a:ea typeface="배달의민족 연성" pitchFamily="50" charset="-127"/>
              </a:rPr>
              <a:t>?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46C5741-FE84-4AE1-9C94-C56407FB60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800" y="712804"/>
            <a:ext cx="3886200" cy="381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2D97B85-12F7-48D4-AF7F-C6551E6F832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89348" y="46054"/>
            <a:ext cx="1402652" cy="14097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164CBF6-8902-4693-97C1-88F0D854BC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05400" y="6388699"/>
            <a:ext cx="1981200" cy="16192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F871010-D3D3-4293-B606-4E21507B8297}"/>
              </a:ext>
            </a:extLst>
          </p:cNvPr>
          <p:cNvSpPr txBox="1"/>
          <p:nvPr/>
        </p:nvSpPr>
        <p:spPr>
          <a:xfrm>
            <a:off x="4205098" y="870555"/>
            <a:ext cx="3781805" cy="9900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7000"/>
              </a:lnSpc>
            </a:pPr>
            <a:r>
              <a:rPr lang="ko-KR" altLang="en-US" sz="7200">
                <a:solidFill>
                  <a:srgbClr val="000000"/>
                </a:solidFill>
                <a:latin typeface="배달의민족 연성" pitchFamily="50" charset="-127"/>
                <a:ea typeface="배달의민족 연성" pitchFamily="50" charset="-127"/>
              </a:rPr>
              <a:t>꿈은 </a:t>
            </a:r>
            <a:r>
              <a:rPr lang="ko-KR" altLang="en-US" sz="7200" dirty="0">
                <a:solidFill>
                  <a:srgbClr val="000000"/>
                </a:solidFill>
                <a:latin typeface="배달의민족 연성" pitchFamily="50" charset="-127"/>
                <a:ea typeface="배달의민족 연성" pitchFamily="50" charset="-127"/>
              </a:rPr>
              <a:t>현실로</a:t>
            </a:r>
            <a:r>
              <a:rPr lang="en-US" altLang="ko-KR" sz="7200" dirty="0">
                <a:solidFill>
                  <a:srgbClr val="000000"/>
                </a:solidFill>
                <a:latin typeface="배달의민족 연성" pitchFamily="50" charset="-127"/>
                <a:ea typeface="배달의민족 연성" pitchFamily="50" charset="-127"/>
              </a:rPr>
              <a:t>!</a:t>
            </a:r>
            <a:endParaRPr lang="ko-KR" altLang="en-US" sz="7200" dirty="0">
              <a:solidFill>
                <a:srgbClr val="000000"/>
              </a:solidFill>
              <a:latin typeface="배달의민족 연성" pitchFamily="50" charset="-127"/>
              <a:ea typeface="배달의민족 연성" pitchFamily="50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73A76A64-6A04-4CED-BC57-01D4886DEA4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150836" y="5312922"/>
            <a:ext cx="1390650" cy="139065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81DCF28B-9DCD-4865-92B2-10DC41D5D1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0650515" y="5312922"/>
            <a:ext cx="1390650" cy="139065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42537D8A-C094-4F7C-9D08-B95C0B8294C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573994" y="3095539"/>
            <a:ext cx="586560" cy="116205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8977DDF-4F10-4F97-B536-EE54CAC9B74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55324" y="3138211"/>
            <a:ext cx="600075" cy="1162050"/>
          </a:xfrm>
          <a:prstGeom prst="rect">
            <a:avLst/>
          </a:prstGeom>
        </p:spPr>
      </p:pic>
      <p:sp>
        <p:nvSpPr>
          <p:cNvPr id="11266" name="AutoShape 2" descr="해리포터 마법 모자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268" name="AutoShape 4" descr="해리포터 마법 모자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463040" y="2677885"/>
            <a:ext cx="4377609" cy="2279685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21" name="Picture 6" descr="https://cafeptthumb-phinf.pstatic.net/MjAxODEwMDJfNTcg/MDAxNTM4NDg5ODkxNTA2.rGHvpi52zablOLLxTu_OuLqS9s7wvidAc8KG_3gTtl4g.Dgg5d2n50fykn11poy1UOHOAZrfBOmH5g7Bb1TfbE5sg.PNG.percypotter/%EC%86%8C%ED%8C%85_%ED%96%87.png?type=w740"/>
          <p:cNvPicPr>
            <a:picLocks noChangeAspect="1" noChangeArrowheads="1"/>
          </p:cNvPicPr>
          <p:nvPr/>
        </p:nvPicPr>
        <p:blipFill>
          <a:blip r:embed="rId9"/>
          <a:srcRect l="11565" r="23081"/>
          <a:stretch>
            <a:fillRect/>
          </a:stretch>
        </p:blipFill>
        <p:spPr bwMode="auto">
          <a:xfrm>
            <a:off x="6425197" y="1885228"/>
            <a:ext cx="4106173" cy="4185792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35770287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584AF1CD-794C-4726-8720-2AC9D3F40AA8}"/>
              </a:ext>
            </a:extLst>
          </p:cNvPr>
          <p:cNvSpPr/>
          <p:nvPr/>
        </p:nvSpPr>
        <p:spPr>
          <a:xfrm>
            <a:off x="210074" y="316354"/>
            <a:ext cx="280878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i="1" spc="-75" dirty="0">
                <a:ln>
                  <a:solidFill>
                    <a:schemeClr val="tx1">
                      <a:alpha val="5000"/>
                    </a:schemeClr>
                  </a:solidFill>
                </a:ln>
                <a:solidFill>
                  <a:srgbClr val="2C210A"/>
                </a:solidFill>
                <a:latin typeface="배달의민족 연성" pitchFamily="50" charset="-127"/>
                <a:ea typeface="배달의민족 연성" pitchFamily="50" charset="-127"/>
              </a:rPr>
              <a:t>저희 사업 궁금하시죠</a:t>
            </a:r>
            <a:r>
              <a:rPr lang="en-US" altLang="ko-KR" sz="2800" i="1" spc="-75" dirty="0">
                <a:ln>
                  <a:solidFill>
                    <a:schemeClr val="tx1">
                      <a:alpha val="5000"/>
                    </a:schemeClr>
                  </a:solidFill>
                </a:ln>
                <a:solidFill>
                  <a:srgbClr val="2C210A"/>
                </a:solidFill>
                <a:latin typeface="배달의민족 연성" pitchFamily="50" charset="-127"/>
                <a:ea typeface="배달의민족 연성" pitchFamily="50" charset="-127"/>
              </a:rPr>
              <a:t>?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46C5741-FE84-4AE1-9C94-C56407FB60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800" y="712804"/>
            <a:ext cx="3886200" cy="381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2D97B85-12F7-48D4-AF7F-C6551E6F832F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89348" y="46054"/>
            <a:ext cx="1402652" cy="14097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164CBF6-8902-4693-97C1-88F0D854BC6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05400" y="6388699"/>
            <a:ext cx="1981200" cy="16192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F871010-D3D3-4293-B606-4E21507B8297}"/>
              </a:ext>
            </a:extLst>
          </p:cNvPr>
          <p:cNvSpPr txBox="1"/>
          <p:nvPr/>
        </p:nvSpPr>
        <p:spPr>
          <a:xfrm>
            <a:off x="4205098" y="870555"/>
            <a:ext cx="3781805" cy="9900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7000"/>
              </a:lnSpc>
            </a:pPr>
            <a:r>
              <a:rPr lang="ko-KR" altLang="en-US" sz="7200">
                <a:solidFill>
                  <a:srgbClr val="000000"/>
                </a:solidFill>
                <a:latin typeface="배달의민족 연성" pitchFamily="50" charset="-127"/>
                <a:ea typeface="배달의민족 연성" pitchFamily="50" charset="-127"/>
              </a:rPr>
              <a:t>꿈은 </a:t>
            </a:r>
            <a:r>
              <a:rPr lang="ko-KR" altLang="en-US" sz="7200" dirty="0">
                <a:solidFill>
                  <a:srgbClr val="000000"/>
                </a:solidFill>
                <a:latin typeface="배달의민족 연성" pitchFamily="50" charset="-127"/>
                <a:ea typeface="배달의민족 연성" pitchFamily="50" charset="-127"/>
              </a:rPr>
              <a:t>현실로</a:t>
            </a:r>
            <a:r>
              <a:rPr lang="en-US" altLang="ko-KR" sz="7200" dirty="0">
                <a:solidFill>
                  <a:srgbClr val="000000"/>
                </a:solidFill>
                <a:latin typeface="배달의민족 연성" pitchFamily="50" charset="-127"/>
                <a:ea typeface="배달의민족 연성" pitchFamily="50" charset="-127"/>
              </a:rPr>
              <a:t>!</a:t>
            </a:r>
            <a:endParaRPr lang="ko-KR" altLang="en-US" sz="7200" dirty="0">
              <a:solidFill>
                <a:srgbClr val="000000"/>
              </a:solidFill>
              <a:latin typeface="배달의민족 연성" pitchFamily="50" charset="-127"/>
              <a:ea typeface="배달의민족 연성" pitchFamily="50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73A76A64-6A04-4CED-BC57-01D4886DEA4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150836" y="5312922"/>
            <a:ext cx="1390650" cy="139065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81DCF28B-9DCD-4865-92B2-10DC41D5D12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0650515" y="5312922"/>
            <a:ext cx="1390650" cy="139065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42537D8A-C094-4F7C-9D08-B95C0B8294C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573994" y="3095539"/>
            <a:ext cx="586560" cy="116205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8977DDF-4F10-4F97-B536-EE54CAC9B74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55324" y="3138211"/>
            <a:ext cx="600075" cy="1162050"/>
          </a:xfrm>
          <a:prstGeom prst="rect">
            <a:avLst/>
          </a:prstGeom>
        </p:spPr>
      </p:pic>
      <p:sp>
        <p:nvSpPr>
          <p:cNvPr id="11266" name="AutoShape 2" descr="해리포터 마법 모자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268" name="AutoShape 4" descr="해리포터 마법 모자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1270" name="Picture 6" descr="https://cafeptthumb-phinf.pstatic.net/MjAxODEwMDJfNTcg/MDAxNTM4NDg5ODkxNTA2.rGHvpi52zablOLLxTu_OuLqS9s7wvidAc8KG_3gTtl4g.Dgg5d2n50fykn11poy1UOHOAZrfBOmH5g7Bb1TfbE5sg.PNG.percypotter/%EC%86%8C%ED%8C%85_%ED%96%87.png?type=w740"/>
          <p:cNvPicPr>
            <a:picLocks noChangeAspect="1" noChangeArrowheads="1"/>
          </p:cNvPicPr>
          <p:nvPr/>
        </p:nvPicPr>
        <p:blipFill>
          <a:blip r:embed="rId10"/>
          <a:srcRect l="11565" r="23081"/>
          <a:stretch>
            <a:fillRect/>
          </a:stretch>
        </p:blipFill>
        <p:spPr bwMode="auto">
          <a:xfrm>
            <a:off x="1252306" y="1885228"/>
            <a:ext cx="4106173" cy="4185792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26" name="오른쪽 화살표 25"/>
          <p:cNvSpPr/>
          <p:nvPr/>
        </p:nvSpPr>
        <p:spPr>
          <a:xfrm>
            <a:off x="5508172" y="3683726"/>
            <a:ext cx="1175657" cy="640080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272" name="Picture 8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1370938" y="2220984"/>
            <a:ext cx="1917454" cy="34131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273" name="Picture 9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3288392" y="2220984"/>
            <a:ext cx="1919805" cy="34119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AutoShape 4" descr="화살표에 대한 이미지 검색결과">
            <a:extLst>
              <a:ext uri="{FF2B5EF4-FFF2-40B4-BE49-F238E27FC236}">
                <a16:creationId xmlns:a16="http://schemas.microsoft.com/office/drawing/2014/main" id="{D2486D6B-C700-4EEB-B451-25225C7975B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3" name="[SHANA]Untitled Project ‐ Made with Clipchamp">
            <a:hlinkClick r:id="" action="ppaction://media"/>
            <a:extLst>
              <a:ext uri="{FF2B5EF4-FFF2-40B4-BE49-F238E27FC236}">
                <a16:creationId xmlns:a16="http://schemas.microsoft.com/office/drawing/2014/main" id="{0DB1A239-30FC-4C57-9956-5E0E044C4DB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7295114" y="1805169"/>
            <a:ext cx="2918559" cy="4904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028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55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112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8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9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0" fill="hold">
                      <p:stCondLst>
                        <p:cond delay="0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3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306889A-78F5-4FDE-8EC9-6AFE62CAC0C6}"/>
              </a:ext>
            </a:extLst>
          </p:cNvPr>
          <p:cNvSpPr/>
          <p:nvPr/>
        </p:nvSpPr>
        <p:spPr>
          <a:xfrm>
            <a:off x="210074" y="316354"/>
            <a:ext cx="280878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i="1" spc="-75" dirty="0">
                <a:ln>
                  <a:solidFill>
                    <a:schemeClr val="tx1">
                      <a:alpha val="5000"/>
                    </a:schemeClr>
                  </a:solidFill>
                </a:ln>
                <a:solidFill>
                  <a:srgbClr val="2C210A"/>
                </a:solidFill>
                <a:latin typeface="배달의민족 연성" pitchFamily="50" charset="-127"/>
                <a:ea typeface="배달의민족 연성" pitchFamily="50" charset="-127"/>
              </a:rPr>
              <a:t>저희 사업 궁금하시죠</a:t>
            </a:r>
            <a:r>
              <a:rPr lang="en-US" altLang="ko-KR" sz="2800" i="1" spc="-75" dirty="0">
                <a:ln>
                  <a:solidFill>
                    <a:schemeClr val="tx1">
                      <a:alpha val="5000"/>
                    </a:schemeClr>
                  </a:solidFill>
                </a:ln>
                <a:solidFill>
                  <a:srgbClr val="2C210A"/>
                </a:solidFill>
                <a:latin typeface="배달의민족 연성" pitchFamily="50" charset="-127"/>
                <a:ea typeface="배달의민족 연성" pitchFamily="50" charset="-127"/>
              </a:rPr>
              <a:t>?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A99E4CC-7A32-49FD-A231-9D014C10B9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800" y="712804"/>
            <a:ext cx="3886200" cy="381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D0C0A26-EEF6-4D21-A825-9EBD5333F0F5}"/>
              </a:ext>
            </a:extLst>
          </p:cNvPr>
          <p:cNvSpPr txBox="1"/>
          <p:nvPr/>
        </p:nvSpPr>
        <p:spPr>
          <a:xfrm>
            <a:off x="4472799" y="870555"/>
            <a:ext cx="3219151" cy="10425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7000"/>
              </a:lnSpc>
            </a:pPr>
            <a:r>
              <a:rPr lang="ko-KR" altLang="en-US" sz="7200" u="sng" dirty="0">
                <a:solidFill>
                  <a:srgbClr val="000000"/>
                </a:solidFill>
                <a:latin typeface="배달의민족 연성" pitchFamily="50" charset="-127"/>
                <a:ea typeface="배달의민족 연성" pitchFamily="50" charset="-127"/>
              </a:rPr>
              <a:t>의문점은</a:t>
            </a:r>
            <a:r>
              <a:rPr lang="en-US" altLang="ko-KR" sz="7200" u="sng" dirty="0">
                <a:solidFill>
                  <a:srgbClr val="000000"/>
                </a:solidFill>
                <a:latin typeface="배달의민족 연성" pitchFamily="50" charset="-127"/>
                <a:ea typeface="배달의민족 연성" pitchFamily="50" charset="-127"/>
              </a:rPr>
              <a:t>?</a:t>
            </a:r>
            <a:endParaRPr lang="ko-KR" altLang="en-US" sz="7200" u="sng" dirty="0">
              <a:solidFill>
                <a:srgbClr val="000000"/>
              </a:solidFill>
              <a:latin typeface="배달의민족 연성" pitchFamily="50" charset="-127"/>
              <a:ea typeface="배달의민족 연성" pitchFamily="50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A230C21A-4803-4B5D-9EBF-89E9294F6A3C}"/>
              </a:ext>
            </a:extLst>
          </p:cNvPr>
          <p:cNvGrpSpPr/>
          <p:nvPr/>
        </p:nvGrpSpPr>
        <p:grpSpPr>
          <a:xfrm>
            <a:off x="2528569" y="2746020"/>
            <a:ext cx="7134862" cy="1365961"/>
            <a:chOff x="2508130" y="2847170"/>
            <a:chExt cx="7134862" cy="1365961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E77FD69-FD71-4B4F-821E-E41C4396A7C7}"/>
                </a:ext>
              </a:extLst>
            </p:cNvPr>
            <p:cNvSpPr txBox="1"/>
            <p:nvPr/>
          </p:nvSpPr>
          <p:spPr>
            <a:xfrm>
              <a:off x="2508130" y="2847170"/>
              <a:ext cx="712123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2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기존 인공지능과의 차별점이 없다</a:t>
              </a:r>
              <a:r>
                <a:rPr lang="en-US" altLang="ko-KR" sz="32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.</a:t>
              </a:r>
              <a:r>
                <a:rPr lang="ko-KR" altLang="en-US" sz="32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272E944-9E7F-4F4F-A8F1-028B81E80CDE}"/>
                </a:ext>
              </a:extLst>
            </p:cNvPr>
            <p:cNvSpPr txBox="1"/>
            <p:nvPr/>
          </p:nvSpPr>
          <p:spPr>
            <a:xfrm>
              <a:off x="2521756" y="3628356"/>
              <a:ext cx="712123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2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해리포터 저작권</a:t>
              </a:r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A6CF1521-2797-4FC3-AAAC-0573B0B63CE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89348" y="46054"/>
            <a:ext cx="1402652" cy="14097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37D7DED-9E95-4BEE-B57B-9A5C56D1FC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0650515" y="5312922"/>
            <a:ext cx="1390650" cy="139065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9BAAEED-F4EC-4880-9D71-5669D3E251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55324" y="3138211"/>
            <a:ext cx="600075" cy="116205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9C87538-5855-4EFF-B571-EBEC5B5851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150836" y="5312922"/>
            <a:ext cx="1390650" cy="139065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682F8FD-48B3-4D32-994E-B78B0C7DA7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573994" y="3095539"/>
            <a:ext cx="586560" cy="116205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D81F028-CBA5-47F5-9449-99BD966B7D0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05400" y="6388699"/>
            <a:ext cx="1981200" cy="161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6083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584AF1CD-794C-4726-8720-2AC9D3F40AA8}"/>
              </a:ext>
            </a:extLst>
          </p:cNvPr>
          <p:cNvSpPr/>
          <p:nvPr/>
        </p:nvSpPr>
        <p:spPr>
          <a:xfrm>
            <a:off x="210074" y="316354"/>
            <a:ext cx="274305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i="1" spc="-75" dirty="0">
                <a:ln>
                  <a:solidFill>
                    <a:schemeClr val="tx1">
                      <a:alpha val="5000"/>
                    </a:schemeClr>
                  </a:solidFill>
                </a:ln>
                <a:solidFill>
                  <a:srgbClr val="2C210A"/>
                </a:solidFill>
                <a:latin typeface="배달의민족 연성" pitchFamily="50" charset="-127"/>
                <a:ea typeface="배달의민족 연성" pitchFamily="50" charset="-127"/>
              </a:rPr>
              <a:t>저희 사업 궁금하시죠</a:t>
            </a:r>
            <a:r>
              <a:rPr lang="en-US" altLang="ko-KR" sz="2800" i="1" spc="-75" dirty="0">
                <a:ln>
                  <a:solidFill>
                    <a:schemeClr val="tx1">
                      <a:alpha val="5000"/>
                    </a:schemeClr>
                  </a:solidFill>
                </a:ln>
                <a:solidFill>
                  <a:srgbClr val="2C210A"/>
                </a:solidFill>
                <a:latin typeface="배달의민족 연성" pitchFamily="50" charset="-127"/>
                <a:ea typeface="배달의민족 연성" pitchFamily="50" charset="-127"/>
              </a:rPr>
              <a:t>?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46C5741-FE84-4AE1-9C94-C56407FB60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800" y="712804"/>
            <a:ext cx="3886200" cy="381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2D97B85-12F7-48D4-AF7F-C6551E6F832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89348" y="46054"/>
            <a:ext cx="1402652" cy="14097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164CBF6-8902-4693-97C1-88F0D854BC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05400" y="6388699"/>
            <a:ext cx="1981200" cy="16192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F871010-D3D3-4293-B606-4E21507B8297}"/>
              </a:ext>
            </a:extLst>
          </p:cNvPr>
          <p:cNvSpPr txBox="1"/>
          <p:nvPr/>
        </p:nvSpPr>
        <p:spPr>
          <a:xfrm>
            <a:off x="2630949" y="870555"/>
            <a:ext cx="6930102" cy="9900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7000"/>
              </a:lnSpc>
            </a:pPr>
            <a:r>
              <a:rPr lang="ko-KR" altLang="en-US" sz="7200" dirty="0">
                <a:solidFill>
                  <a:srgbClr val="000000"/>
                </a:solidFill>
                <a:latin typeface="배달의민족 연성" pitchFamily="50" charset="-127"/>
                <a:ea typeface="배달의민족 연성" pitchFamily="50" charset="-127"/>
              </a:rPr>
              <a:t>마케팅 및 마케팅 대상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73A76A64-6A04-4CED-BC57-01D4886DEA4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150836" y="5312922"/>
            <a:ext cx="1390650" cy="139065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81DCF28B-9DCD-4865-92B2-10DC41D5D1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0650515" y="5312922"/>
            <a:ext cx="1390650" cy="139065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42537D8A-C094-4F7C-9D08-B95C0B8294C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573994" y="3095539"/>
            <a:ext cx="586560" cy="116205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8977DDF-4F10-4F97-B536-EE54CAC9B74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55324" y="3138211"/>
            <a:ext cx="600075" cy="1162050"/>
          </a:xfrm>
          <a:prstGeom prst="rect">
            <a:avLst/>
          </a:prstGeom>
        </p:spPr>
      </p:pic>
      <p:sp>
        <p:nvSpPr>
          <p:cNvPr id="11266" name="AutoShape 2" descr="해리포터 마법 모자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268" name="AutoShape 4" descr="해리포터 마법 모자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39945" name="Picture 9" descr="텀블벅에 대한 이미지 검색결과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1524000" y="1763691"/>
            <a:ext cx="3607558" cy="1018841"/>
          </a:xfrm>
          <a:prstGeom prst="rect">
            <a:avLst/>
          </a:prstGeom>
          <a:noFill/>
        </p:spPr>
      </p:pic>
      <p:pic>
        <p:nvPicPr>
          <p:cNvPr id="39947" name="Picture 11" descr="와디즈에 대한 이미지 검색결과"/>
          <p:cNvPicPr>
            <a:picLocks noChangeAspect="1" noChangeArrowheads="1"/>
          </p:cNvPicPr>
          <p:nvPr/>
        </p:nvPicPr>
        <p:blipFill>
          <a:blip r:embed="rId9" cstate="print"/>
          <a:srcRect t="23509" b="24153"/>
          <a:stretch>
            <a:fillRect/>
          </a:stretch>
        </p:blipFill>
        <p:spPr bwMode="auto">
          <a:xfrm>
            <a:off x="1464812" y="3002511"/>
            <a:ext cx="3448383" cy="1015214"/>
          </a:xfrm>
          <a:prstGeom prst="rect">
            <a:avLst/>
          </a:prstGeom>
          <a:noFill/>
        </p:spPr>
      </p:pic>
      <p:pic>
        <p:nvPicPr>
          <p:cNvPr id="39949" name="Picture 13" descr="킥스타터에 대한 이미지 검색결과"/>
          <p:cNvPicPr>
            <a:picLocks noChangeAspect="1" noChangeArrowheads="1"/>
          </p:cNvPicPr>
          <p:nvPr/>
        </p:nvPicPr>
        <p:blipFill>
          <a:blip r:embed="rId10"/>
          <a:srcRect t="25631" b="21366"/>
          <a:stretch>
            <a:fillRect/>
          </a:stretch>
        </p:blipFill>
        <p:spPr bwMode="auto">
          <a:xfrm>
            <a:off x="1464812" y="4612944"/>
            <a:ext cx="4212657" cy="669854"/>
          </a:xfrm>
          <a:prstGeom prst="rect">
            <a:avLst/>
          </a:prstGeom>
          <a:noFill/>
        </p:spPr>
      </p:pic>
      <p:sp>
        <p:nvSpPr>
          <p:cNvPr id="39951" name="AutoShape 15" descr="메이커 페어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9953" name="AutoShape 17" descr="메이커 페어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39955" name="Picture 19" descr="메이커 페어에 대한 이미지 검색결과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7838315" y="1571955"/>
            <a:ext cx="2192788" cy="2192788"/>
          </a:xfrm>
          <a:prstGeom prst="rect">
            <a:avLst/>
          </a:prstGeom>
          <a:noFill/>
        </p:spPr>
      </p:pic>
      <p:sp>
        <p:nvSpPr>
          <p:cNvPr id="39957" name="AutoShape 21" descr="괴짜축제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9959" name="AutoShape 23" descr="괴짜축제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9961" name="AutoShape 25" descr="괴짜축제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9963" name="AutoShape 27" descr="괴짜축제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9965" name="AutoShape 29" descr="괴짜축제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39967" name="Picture 31" descr="https://postfiles.pstatic.net/MjAxODEwMDJfMjAy/MDAxNTM4NDYzODgxMTIy.ZbdcvxGfkfsRHPBetZwwuzdYrLMAeSxthlstbcKKmj4g.4Uz1BwKgg2VVw-cl6gwg-V6IcMtEH7xtmh1fGNgm6igg.PNG.seouledu2012/1002_2018_%EC%84%9C%EC%9A%B8%ED%95%99%EC%83%9D_%EB%A9%94%EC%9D%B4%EC%BB%A4_%EA%B4%B4%EC%A7%9C_%EC%B6%95%EC%A0%9C_%EC%8D%B8%EB%84%A4%EC%9D%BC.png?type=w966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7833957" y="3821374"/>
            <a:ext cx="2212452" cy="2212452"/>
          </a:xfrm>
          <a:prstGeom prst="rect">
            <a:avLst/>
          </a:prstGeom>
          <a:noFill/>
        </p:spPr>
      </p:pic>
      <p:pic>
        <p:nvPicPr>
          <p:cNvPr id="39969" name="Picture 33" descr="서울교육청에 대한 이미지 검색결과"/>
          <p:cNvPicPr>
            <a:picLocks noChangeAspect="1" noChangeArrowheads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1464812" y="2090974"/>
            <a:ext cx="9335681" cy="334083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577028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99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99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4931</TotalTime>
  <Words>362</Words>
  <Application>Microsoft Office PowerPoint</Application>
  <PresentationFormat>와이드스크린</PresentationFormat>
  <Paragraphs>108</Paragraphs>
  <Slides>22</Slides>
  <Notes>18</Notes>
  <HiddenSlides>0</HiddenSlides>
  <MMClips>1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31" baseType="lpstr">
      <vt:lpstr>배달의민족 연성</vt:lpstr>
      <vt:lpstr>배달의민족 주아</vt:lpstr>
      <vt:lpstr>빙그레체</vt:lpstr>
      <vt:lpstr>Rage Italic</vt:lpstr>
      <vt:lpstr>Harry P</vt:lpstr>
      <vt:lpstr>서울남산 장체B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Cho Chigwan</dc:creator>
  <cp:lastModifiedBy>jung hyunseo</cp:lastModifiedBy>
  <cp:revision>125</cp:revision>
  <dcterms:created xsi:type="dcterms:W3CDTF">2019-03-31T15:40:27Z</dcterms:created>
  <dcterms:modified xsi:type="dcterms:W3CDTF">2019-10-19T13:31:10Z</dcterms:modified>
</cp:coreProperties>
</file>